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</Types>
</file>

<file path=_rels/.rels><?xml version="1.0" encoding="UTF-8"?><Relationships xmlns="http://schemas.openxmlformats.org/package/2006/relationships"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Relationship Id="rId5" Type="http://schemas.openxmlformats.org/officeDocument/2006/relationships/custom-properties" Target="docProps/custom.xml" /><Relationship Id="rId1" Type="http://schemas.openxmlformats.org/officeDocument/2006/relationships/officeDocument" Target="ppt/presentation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2"/>
  </p:sldMasterIdLst>
  <p:notesMasterIdLst>
    <p:notesMasterId r:id="rId3"/>
  </p:notesMasterIdLst>
  <p:sldIdLst>
    <p:sldId id="257" r:id="rId4"/>
  </p:sldIdLst>
  <p:sldSz cx="7561263" cy="10693400"/>
  <p:notesSz cx="6735763" cy="9869488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368">
          <p15:clr>
            <a:srgbClr val="A4A3A4"/>
          </p15:clr>
        </p15:guide>
        <p15:guide id="2" pos="2382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hiromi-kawamura" initials="h" lastIdx="0" clrIdx="0">
    <p:extLst>
      <p:ext uri="{19B8F6BF-5375-455C-9EA6-DF929625EA0E}">
        <p15:presenceInfo xmlns:p15="http://schemas.microsoft.com/office/powerpoint/2012/main" userId="S-1-5-21-3497546688-1402970770-2837436233-3874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スタイルなし、表のグリッド線あり">
    <a:wholeTbl>
      <a:tcTxStyle>
        <a:fontRef idx="minor">
          <a:srgbClr val="00000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restored">
    <p:restoredLeft sz="13829"/>
    <p:restoredTop sz="92938"/>
  </p:normalViewPr>
  <p:slideViewPr>
    <p:cSldViewPr>
      <p:cViewPr>
        <p:scale>
          <a:sx n="223" d="100"/>
          <a:sy n="223" d="100"/>
        </p:scale>
        <p:origin x="3876" y="360"/>
      </p:cViewPr>
      <p:guideLst>
        <p:guide orient="horz" pos="3368"/>
        <p:guide pos="238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Master" Target="slideMasters/slideMaster1.xml"/><Relationship Id="rId1" Type="http://schemas.openxmlformats.org/officeDocument/2006/relationships/theme" Target="theme/theme1.xml"/><Relationship Id="rId6" Type="http://schemas.openxmlformats.org/officeDocument/2006/relationships/viewProps" Target="viewProps.xml"/><Relationship Id="rId11" Type="http://schemas.openxmlformats.org/officeDocument/2006/relationships/customXml" Target="../customXml/item3.xml"/><Relationship Id="rId5" Type="http://schemas.openxmlformats.org/officeDocument/2006/relationships/presProps" Target="presProps.xml"/><Relationship Id="rId10" Type="http://schemas.openxmlformats.org/officeDocument/2006/relationships/customXml" Target="../customXml/item2.xml"/><Relationship Id="rId4" Type="http://schemas.openxmlformats.org/officeDocument/2006/relationships/slide" Target="slides/slide1.xml"/><Relationship Id="rId9" Type="http://schemas.openxmlformats.org/officeDocument/2006/relationships/customXml" Target="../customXml/item1.xml"/></Relationships>
</file>

<file path=ppt/notesMasters/_rels/notesMaster1.xml.rels><?xml version="1.0" encoding="UTF-8"?>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0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19624" cy="493554"/>
          </a:xfrm>
          <a:prstGeom prst="rect">
            <a:avLst/>
          </a:prstGeom>
        </p:spPr>
        <p:txBody>
          <a:bodyPr vert="horz" lIns="91397" tIns="45698" rIns="91397" bIns="45698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1101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16140" y="1"/>
            <a:ext cx="2918036" cy="493554"/>
          </a:xfrm>
          <a:prstGeom prst="rect">
            <a:avLst/>
          </a:prstGeom>
        </p:spPr>
        <p:txBody>
          <a:bodyPr vert="horz" lIns="91397" tIns="45698" rIns="91397" bIns="45698" rtlCol="0"/>
          <a:lstStyle>
            <a:lvl1pPr algn="r">
              <a:defRPr sz="1200"/>
            </a:lvl1pPr>
          </a:lstStyle>
          <a:p>
            <a:fld id="{C7B91B92-3518-48F0-AF79-563C9E1ABE3C}" type="datetimeFigureOut">
              <a:rPr kumimoji="1" lang="ja-JP" altLang="en-US" smtClean="0"/>
              <a:t>2025/11/10</a:t>
            </a:fld>
            <a:endParaRPr kumimoji="1" lang="ja-JP" altLang="en-US"/>
          </a:p>
        </p:txBody>
      </p:sp>
      <p:sp>
        <p:nvSpPr>
          <p:cNvPr id="1102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060575" y="739775"/>
            <a:ext cx="2616200" cy="37020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397" tIns="45698" rIns="91397" bIns="45698" rtlCol="0" anchor="ctr"/>
          <a:lstStyle/>
          <a:p>
            <a:endParaRPr lang="ja-JP" altLang="en-US"/>
          </a:p>
        </p:txBody>
      </p:sp>
      <p:sp>
        <p:nvSpPr>
          <p:cNvPr id="1103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4370" y="4687968"/>
            <a:ext cx="5388610" cy="4441984"/>
          </a:xfrm>
          <a:prstGeom prst="rect">
            <a:avLst/>
          </a:prstGeom>
        </p:spPr>
        <p:txBody>
          <a:bodyPr vert="horz" lIns="91397" tIns="45698" rIns="91397" bIns="45698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1104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374347"/>
            <a:ext cx="2919624" cy="493553"/>
          </a:xfrm>
          <a:prstGeom prst="rect">
            <a:avLst/>
          </a:prstGeom>
        </p:spPr>
        <p:txBody>
          <a:bodyPr vert="horz" lIns="91397" tIns="45698" rIns="91397" bIns="45698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1105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16140" y="9374347"/>
            <a:ext cx="2918036" cy="493553"/>
          </a:xfrm>
          <a:prstGeom prst="rect">
            <a:avLst/>
          </a:prstGeom>
        </p:spPr>
        <p:txBody>
          <a:bodyPr vert="horz" lIns="91397" tIns="45698" rIns="91397" bIns="45698" rtlCol="0" anchor="b"/>
          <a:lstStyle>
            <a:lvl1pPr algn="r">
              <a:defRPr sz="1200"/>
            </a:lvl1pPr>
          </a:lstStyle>
          <a:p>
            <a:fld id="{901BF986-116A-4FFD-9D98-1FE5765D815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123349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0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141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1142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1BF986-116A-4FFD-9D98-1FE5765D8157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91865358"/>
      </p:ext>
    </p:extLst>
  </p:cSld>
  <p:clrMapOvr>
    <a:masterClrMapping/>
  </p:clrMapOvr>
</p:notes>
</file>

<file path=ppt/slideLayouts/_rels/slideLayout1.xml.rels><?xml version="1.0" encoding="UTF-8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タイトル 1"/>
          <p:cNvSpPr>
            <a:spLocks noGrp="1"/>
          </p:cNvSpPr>
          <p:nvPr>
            <p:ph type="ctrTitle"/>
          </p:nvPr>
        </p:nvSpPr>
        <p:spPr>
          <a:xfrm>
            <a:off x="567095" y="3321886"/>
            <a:ext cx="6427074" cy="2292150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1032" name="サブタイトル 2"/>
          <p:cNvSpPr>
            <a:spLocks noGrp="1"/>
          </p:cNvSpPr>
          <p:nvPr>
            <p:ph type="subTitle" idx="1"/>
          </p:nvPr>
        </p:nvSpPr>
        <p:spPr>
          <a:xfrm>
            <a:off x="1134190" y="6059593"/>
            <a:ext cx="5292884" cy="2732758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1033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71CBD-385D-4B2C-B177-816241AB0207}" type="datetimeFigureOut">
              <a:rPr kumimoji="1" lang="ja-JP" altLang="en-US" smtClean="0"/>
              <a:t>2025/11/10</a:t>
            </a:fld>
            <a:endParaRPr kumimoji="1" lang="ja-JP" altLang="en-US"/>
          </a:p>
        </p:txBody>
      </p:sp>
      <p:sp>
        <p:nvSpPr>
          <p:cNvPr id="1034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1035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23C30-5396-4982-BB26-B17D87A7229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757343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7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1038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1039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71CBD-385D-4B2C-B177-816241AB0207}" type="datetimeFigureOut">
              <a:rPr kumimoji="1" lang="ja-JP" altLang="en-US" smtClean="0"/>
              <a:t>2025/11/10</a:t>
            </a:fld>
            <a:endParaRPr kumimoji="1" lang="ja-JP" altLang="en-US"/>
          </a:p>
        </p:txBody>
      </p:sp>
      <p:sp>
        <p:nvSpPr>
          <p:cNvPr id="1040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1041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23C30-5396-4982-BB26-B17D87A7229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705111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3" name="タイトル 1"/>
          <p:cNvSpPr>
            <a:spLocks noGrp="1"/>
          </p:cNvSpPr>
          <p:nvPr>
            <p:ph type="title"/>
          </p:nvPr>
        </p:nvSpPr>
        <p:spPr>
          <a:xfrm>
            <a:off x="597287" y="6871500"/>
            <a:ext cx="6427074" cy="2123828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1044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597287" y="4532320"/>
            <a:ext cx="6427074" cy="233918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1045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71CBD-385D-4B2C-B177-816241AB0207}" type="datetimeFigureOut">
              <a:rPr kumimoji="1" lang="ja-JP" altLang="en-US" smtClean="0"/>
              <a:t>2025/11/10</a:t>
            </a:fld>
            <a:endParaRPr kumimoji="1" lang="ja-JP" altLang="en-US"/>
          </a:p>
        </p:txBody>
      </p:sp>
      <p:sp>
        <p:nvSpPr>
          <p:cNvPr id="1046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1047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23C30-5396-4982-BB26-B17D87A7229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674069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1050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312428" y="3891210"/>
            <a:ext cx="2750147" cy="11002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1051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3188595" y="3891210"/>
            <a:ext cx="2751460" cy="11002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1052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71CBD-385D-4B2C-B177-816241AB0207}" type="datetimeFigureOut">
              <a:rPr kumimoji="1" lang="ja-JP" altLang="en-US" smtClean="0"/>
              <a:t>2025/11/10</a:t>
            </a:fld>
            <a:endParaRPr kumimoji="1" lang="ja-JP" altLang="en-US"/>
          </a:p>
        </p:txBody>
      </p:sp>
      <p:sp>
        <p:nvSpPr>
          <p:cNvPr id="1053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1054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23C30-5396-4982-BB26-B17D87A7229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03666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6" name="タイトル 1"/>
          <p:cNvSpPr>
            <a:spLocks noGrp="1"/>
          </p:cNvSpPr>
          <p:nvPr>
            <p:ph type="title"/>
          </p:nvPr>
        </p:nvSpPr>
        <p:spPr>
          <a:xfrm>
            <a:off x="378063" y="428232"/>
            <a:ext cx="6805137" cy="1782233"/>
          </a:xfrm>
        </p:spPr>
        <p:txBody>
          <a:bodyPr/>
          <a:lstStyle>
            <a:lvl1pPr>
              <a:defRPr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1057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378063" y="2393639"/>
            <a:ext cx="3340871" cy="99755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1058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378063" y="3391194"/>
            <a:ext cx="3340871" cy="616108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1059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3841017" y="2393639"/>
            <a:ext cx="3342183" cy="99755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1060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3841017" y="3391194"/>
            <a:ext cx="3342183" cy="616108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1061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71CBD-385D-4B2C-B177-816241AB0207}" type="datetimeFigureOut">
              <a:rPr kumimoji="1" lang="ja-JP" altLang="en-US" smtClean="0"/>
              <a:t>2025/11/10</a:t>
            </a:fld>
            <a:endParaRPr kumimoji="1" lang="ja-JP" altLang="en-US"/>
          </a:p>
        </p:txBody>
      </p:sp>
      <p:sp>
        <p:nvSpPr>
          <p:cNvPr id="1062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1063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23C30-5396-4982-BB26-B17D87A7229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602751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5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1066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71CBD-385D-4B2C-B177-816241AB0207}" type="datetimeFigureOut">
              <a:rPr kumimoji="1" lang="ja-JP" altLang="en-US" smtClean="0"/>
              <a:t>2025/11/10</a:t>
            </a:fld>
            <a:endParaRPr kumimoji="1" lang="ja-JP" altLang="en-US"/>
          </a:p>
        </p:txBody>
      </p:sp>
      <p:sp>
        <p:nvSpPr>
          <p:cNvPr id="1067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1068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23C30-5396-4982-BB26-B17D87A7229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703408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0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71CBD-385D-4B2C-B177-816241AB0207}" type="datetimeFigureOut">
              <a:rPr kumimoji="1" lang="ja-JP" altLang="en-US" smtClean="0"/>
              <a:t>2025/11/10</a:t>
            </a:fld>
            <a:endParaRPr kumimoji="1" lang="ja-JP" altLang="en-US"/>
          </a:p>
        </p:txBody>
      </p:sp>
      <p:sp>
        <p:nvSpPr>
          <p:cNvPr id="1071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1072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23C30-5396-4982-BB26-B17D87A7229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217010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4" name="タイトル 1"/>
          <p:cNvSpPr>
            <a:spLocks noGrp="1"/>
          </p:cNvSpPr>
          <p:nvPr>
            <p:ph type="title"/>
          </p:nvPr>
        </p:nvSpPr>
        <p:spPr>
          <a:xfrm>
            <a:off x="378064" y="425756"/>
            <a:ext cx="2487603" cy="181193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1075" name="コンテンツ プレースホルダー 2"/>
          <p:cNvSpPr>
            <a:spLocks noGrp="1"/>
          </p:cNvSpPr>
          <p:nvPr>
            <p:ph idx="1"/>
          </p:nvPr>
        </p:nvSpPr>
        <p:spPr>
          <a:xfrm>
            <a:off x="2956244" y="425756"/>
            <a:ext cx="4226956" cy="912652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1076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378064" y="2237694"/>
            <a:ext cx="2487603" cy="731458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1077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71CBD-385D-4B2C-B177-816241AB0207}" type="datetimeFigureOut">
              <a:rPr kumimoji="1" lang="ja-JP" altLang="en-US" smtClean="0"/>
              <a:t>2025/11/10</a:t>
            </a:fld>
            <a:endParaRPr kumimoji="1" lang="ja-JP" altLang="en-US"/>
          </a:p>
        </p:txBody>
      </p:sp>
      <p:sp>
        <p:nvSpPr>
          <p:cNvPr id="1078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1079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23C30-5396-4982-BB26-B17D87A7229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069746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1" name="タイトル 1"/>
          <p:cNvSpPr>
            <a:spLocks noGrp="1"/>
          </p:cNvSpPr>
          <p:nvPr>
            <p:ph type="title"/>
          </p:nvPr>
        </p:nvSpPr>
        <p:spPr>
          <a:xfrm>
            <a:off x="1482060" y="7485380"/>
            <a:ext cx="4536758" cy="88369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1082" name="図プレースホルダー 2"/>
          <p:cNvSpPr>
            <a:spLocks noGrp="1"/>
          </p:cNvSpPr>
          <p:nvPr>
            <p:ph type="pic" idx="1"/>
          </p:nvPr>
        </p:nvSpPr>
        <p:spPr>
          <a:xfrm>
            <a:off x="1482060" y="955475"/>
            <a:ext cx="4536758" cy="641604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1083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482060" y="8369071"/>
            <a:ext cx="4536758" cy="125498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1084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71CBD-385D-4B2C-B177-816241AB0207}" type="datetimeFigureOut">
              <a:rPr kumimoji="1" lang="ja-JP" altLang="en-US" smtClean="0"/>
              <a:t>2025/11/10</a:t>
            </a:fld>
            <a:endParaRPr kumimoji="1" lang="ja-JP" altLang="en-US"/>
          </a:p>
        </p:txBody>
      </p:sp>
      <p:sp>
        <p:nvSpPr>
          <p:cNvPr id="1085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1086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23C30-5396-4982-BB26-B17D87A7229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622999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8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1089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1090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71CBD-385D-4B2C-B177-816241AB0207}" type="datetimeFigureOut">
              <a:rPr kumimoji="1" lang="ja-JP" altLang="en-US" smtClean="0"/>
              <a:t>2025/11/10</a:t>
            </a:fld>
            <a:endParaRPr kumimoji="1" lang="ja-JP" altLang="en-US"/>
          </a:p>
        </p:txBody>
      </p:sp>
      <p:sp>
        <p:nvSpPr>
          <p:cNvPr id="1091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1092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23C30-5396-4982-BB26-B17D87A7229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977188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4" name="縦書きタイトル 1"/>
          <p:cNvSpPr>
            <a:spLocks noGrp="1"/>
          </p:cNvSpPr>
          <p:nvPr>
            <p:ph type="title" orient="vert"/>
          </p:nvPr>
        </p:nvSpPr>
        <p:spPr>
          <a:xfrm>
            <a:off x="4534133" y="668338"/>
            <a:ext cx="1405923" cy="1422568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1095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312427" y="668338"/>
            <a:ext cx="4095684" cy="1422568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1096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71CBD-385D-4B2C-B177-816241AB0207}" type="datetimeFigureOut">
              <a:rPr kumimoji="1" lang="ja-JP" altLang="en-US" smtClean="0"/>
              <a:t>2025/11/10</a:t>
            </a:fld>
            <a:endParaRPr kumimoji="1" lang="ja-JP" altLang="en-US"/>
          </a:p>
        </p:txBody>
      </p:sp>
      <p:sp>
        <p:nvSpPr>
          <p:cNvPr id="1097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1098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23C30-5396-4982-BB26-B17D87A7229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17661609"/>
      </p:ext>
    </p:extLst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378063" y="428232"/>
            <a:ext cx="6805137" cy="17822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1026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378063" y="2495127"/>
            <a:ext cx="6805137" cy="70571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1027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378063" y="9911198"/>
            <a:ext cx="1764295" cy="5693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571CBD-385D-4B2C-B177-816241AB0207}" type="datetimeFigureOut">
              <a:rPr kumimoji="1" lang="ja-JP" altLang="en-US" smtClean="0"/>
              <a:t>2025/11/10</a:t>
            </a:fld>
            <a:endParaRPr kumimoji="1" lang="ja-JP" altLang="en-US"/>
          </a:p>
        </p:txBody>
      </p:sp>
      <p:sp>
        <p:nvSpPr>
          <p:cNvPr id="1028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2583432" y="9911198"/>
            <a:ext cx="2394400" cy="5693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1029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5418905" y="9911198"/>
            <a:ext cx="1764295" cy="5693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823C30-5396-4982-BB26-B17D87A7229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350049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Layout" Target="../slideLayouts/slideLayout1.xml" /><Relationship Id="rId3" Type="http://schemas.openxmlformats.org/officeDocument/2006/relationships/notesSlide" Target="../notesSlides/notesSlide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07" name="表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40343899"/>
              </p:ext>
            </p:extLst>
          </p:nvPr>
        </p:nvGraphicFramePr>
        <p:xfrm>
          <a:off x="540270" y="1092330"/>
          <a:ext cx="6577278" cy="367151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98290"/>
                <a:gridCol w="1497176"/>
                <a:gridCol w="713322"/>
                <a:gridCol w="208280"/>
                <a:gridCol w="641757"/>
                <a:gridCol w="926983"/>
                <a:gridCol w="413127"/>
                <a:gridCol w="228630"/>
                <a:gridCol w="417300"/>
                <a:gridCol w="532413"/>
              </a:tblGrid>
              <a:tr h="487680">
                <a:tc gridSpan="2">
                  <a:txBody>
                    <a:bodyPr/>
                    <a:lstStyle/>
                    <a:p>
                      <a:pPr algn="ctr"/>
                      <a:r>
                        <a:rPr kumimoji="1" lang="ja-JP" altLang="en-US" sz="105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　　　　　　（貴社名）                  </a:t>
                      </a:r>
                    </a:p>
                    <a:p>
                      <a:pPr algn="ctr"/>
                      <a:r>
                        <a:rPr kumimoji="1" lang="ja-JP" altLang="en-US" sz="9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　　　　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 sz="9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1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kumimoji="1" lang="ja-JP" altLang="en-US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会社所在地</a:t>
                      </a:r>
                    </a:p>
                  </a:txBody>
                  <a:tcPr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r>
                        <a:rPr kumimoji="1" lang="ja-JP" altLang="en-US" sz="8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〒                                                                   </a:t>
                      </a:r>
                      <a:endParaRPr kumimoji="1" lang="en-US" altLang="ja-JP" sz="8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0" marR="91440" marT="45720" marB="45720" vert="horz" anchor="t" anchorCtr="0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/>
                </a:extLst>
              </a:tr>
              <a:tr h="449580">
                <a:tc gridSpan="2">
                  <a:txBody>
                    <a:bodyPr/>
                    <a:lstStyle/>
                    <a:p>
                      <a:pPr algn="ctr"/>
                      <a:endParaRPr kumimoji="1" lang="ja-JP" altLang="en-US" sz="900">
                        <a:latin typeface="Meiryo UI"/>
                        <a:ea typeface="Meiryo UI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kumimoji="1" lang="en-US" altLang="ja-JP" sz="9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kumimoji="1" lang="ja-JP" altLang="en-US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主な勤務地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sz="800" kern="12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+mn-cs"/>
                        </a:rPr>
                        <a:t>                       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業種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r>
                        <a:rPr kumimoji="1" lang="ja-JP" altLang="en-US" sz="8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                                   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/>
                </a:extLst>
              </a:tr>
              <a:tr h="314910">
                <a:tc rowSpan="2">
                  <a:txBody>
                    <a:bodyPr/>
                    <a:lstStyle/>
                    <a:p>
                      <a:pPr algn="ctr"/>
                      <a:r>
                        <a:rPr kumimoji="1" lang="ja-JP" altLang="en-US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［募集職種①］</a:t>
                      </a:r>
                      <a:endParaRPr kumimoji="1" lang="en-US" altLang="ja-JP" sz="9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pPr algn="ctr"/>
                      <a:r>
                        <a:rPr kumimoji="1" lang="ja-JP" altLang="en-US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仕事の内容</a:t>
                      </a:r>
                      <a:endParaRPr kumimoji="1" lang="en-US" altLang="ja-JP" sz="9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pPr algn="ctr"/>
                      <a:r>
                        <a:rPr kumimoji="1" lang="ja-JP" altLang="en-US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給与等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9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900" u="none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【</a:t>
                      </a:r>
                      <a:r>
                        <a:rPr kumimoji="1" lang="ja-JP" altLang="en-US" sz="900" u="none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　●●職</a:t>
                      </a:r>
                      <a:r>
                        <a:rPr kumimoji="1" lang="en-US" altLang="ja-JP" sz="900" u="none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】</a:t>
                      </a:r>
                      <a:r>
                        <a:rPr kumimoji="1" lang="ja-JP" altLang="en-US" sz="900" u="none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　ｘｘｘｘｘｘｘｘｘｘｘｘ［正社員・契約社員］（新卒・既卒・中途）                                  　</a:t>
                      </a:r>
                      <a:endParaRPr kumimoji="1" lang="en-US" altLang="ja-JP" sz="900" u="none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 sz="90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 sz="90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/>
                </a:extLst>
              </a:tr>
              <a:tr h="288032">
                <a:tc vMerge="1">
                  <a:txBody>
                    <a:bodyPr/>
                    <a:lstStyle/>
                    <a:p>
                      <a:pPr algn="ctr"/>
                      <a:endParaRPr kumimoji="1" lang="ja-JP" altLang="en-US" sz="9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9">
                  <a:txBody>
                    <a:bodyPr/>
                    <a:lstStyle/>
                    <a:p>
                      <a:r>
                        <a:rPr kumimoji="1" lang="ja-JP" altLang="en-US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基本給</a:t>
                      </a:r>
                      <a:r>
                        <a:rPr kumimoji="1" lang="ja-JP" altLang="en-US" sz="9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：                                                                                                                                                </a:t>
                      </a:r>
                      <a:endParaRPr kumimoji="1" lang="en-US" altLang="ja-JP" sz="9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r>
                        <a:rPr kumimoji="1" lang="ja-JP" altLang="en-US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諸手当：                                                                                                                                                                                                                                                                             </a:t>
                      </a:r>
                      <a:endParaRPr kumimoji="1" lang="en-US" altLang="ja-JP" sz="9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 sz="90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 sz="900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/>
                </a:extLst>
              </a:tr>
              <a:tr h="288032">
                <a:tc rowSpan="2">
                  <a:txBody>
                    <a:bodyPr/>
                    <a:lstStyle/>
                    <a:p>
                      <a:pPr algn="ctr"/>
                      <a:r>
                        <a:rPr kumimoji="1" lang="ja-JP" altLang="en-US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［募集職種②］</a:t>
                      </a:r>
                      <a:endParaRPr kumimoji="1" lang="en-US" altLang="ja-JP" sz="9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pPr algn="ctr"/>
                      <a:r>
                        <a:rPr kumimoji="1" lang="ja-JP" altLang="en-US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仕事の内容</a:t>
                      </a:r>
                      <a:endParaRPr kumimoji="1" lang="en-US" altLang="ja-JP" sz="9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pPr algn="ctr"/>
                      <a:r>
                        <a:rPr kumimoji="1" lang="ja-JP" altLang="en-US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給与等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9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900" u="none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【</a:t>
                      </a:r>
                      <a:r>
                        <a:rPr kumimoji="1" lang="ja-JP" altLang="en-US" sz="900" u="none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　●●職</a:t>
                      </a:r>
                      <a:r>
                        <a:rPr kumimoji="1" lang="en-US" altLang="ja-JP" sz="900" u="none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】</a:t>
                      </a:r>
                      <a:r>
                        <a:rPr kumimoji="1" lang="ja-JP" altLang="en-US" sz="900" u="none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　ｘｘｘｘｘｘｘｘｘｘｘｘ［正社員・契約社員］（新卒・既卒・中途）                                       　</a:t>
                      </a:r>
                      <a:endParaRPr kumimoji="1" lang="en-US" altLang="ja-JP" sz="900" u="none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 sz="90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 sz="90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/>
                </a:extLst>
              </a:tr>
              <a:tr h="249714">
                <a:tc vMerge="1">
                  <a:txBody>
                    <a:bodyPr/>
                    <a:lstStyle/>
                    <a:p>
                      <a:pPr algn="ctr"/>
                      <a:endParaRPr kumimoji="1" lang="ja-JP" altLang="en-US" sz="9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9">
                  <a:txBody>
                    <a:bodyPr/>
                    <a:lstStyle/>
                    <a:p>
                      <a:r>
                        <a:rPr kumimoji="1" lang="ja-JP" altLang="en-US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基本給</a:t>
                      </a:r>
                      <a:r>
                        <a:rPr kumimoji="1" lang="ja-JP" altLang="en-US" sz="9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：                                                                                                                                         </a:t>
                      </a:r>
                      <a:endParaRPr kumimoji="1" lang="en-US" altLang="ja-JP" sz="9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r>
                        <a:rPr kumimoji="1" lang="ja-JP" altLang="en-US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諸手当：                                                                                                                                        </a:t>
                      </a:r>
                      <a:endParaRPr kumimoji="1" lang="en-US" altLang="ja-JP" sz="9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 sz="90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 sz="9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 sz="9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/>
                </a:extLst>
              </a:tr>
              <a:tr h="288032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休日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完全週休</a:t>
                      </a:r>
                      <a:r>
                        <a:rPr kumimoji="1" lang="en-US" altLang="ja-JP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2</a:t>
                      </a:r>
                      <a:r>
                        <a:rPr kumimoji="1" lang="ja-JP" altLang="en-US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日制・シフト制　　年間休日数●日　</a:t>
                      </a:r>
                      <a:endParaRPr kumimoji="1" lang="en-US" altLang="ja-JP" sz="9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kumimoji="1" lang="ja-JP" altLang="en-US" sz="9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通勤手当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r>
                        <a:rPr kumimoji="1" lang="ja-JP" altLang="en-US" sz="85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上限　　円                            </a:t>
                      </a:r>
                      <a:endParaRPr kumimoji="1" lang="en-US" altLang="ja-JP" sz="85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転勤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           </a:t>
                      </a:r>
                      <a:endParaRPr kumimoji="1" lang="en-US" altLang="ja-JP" sz="9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/>
                </a:extLst>
              </a:tr>
              <a:tr h="30402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8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必要スキル・経験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r>
                        <a:rPr kumimoji="1" lang="ja-JP" altLang="en-US" sz="9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不問　　　　　　　　</a:t>
                      </a: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kumimoji="1" lang="ja-JP" altLang="en-US" sz="900" dirty="0"/>
                    </a:p>
                  </a:txBody>
                  <a:tcPr anchor="ctr"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8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応募</a:t>
                      </a:r>
                      <a:endParaRPr kumimoji="1" lang="en-US" altLang="ja-JP" sz="8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pPr algn="ctr"/>
                      <a:r>
                        <a:rPr kumimoji="1" lang="ja-JP" altLang="en-US" sz="8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問合せ先</a:t>
                      </a: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r>
                        <a:rPr kumimoji="1" lang="ja-JP" altLang="en-US" sz="8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                                          </a:t>
                      </a:r>
                      <a:endParaRPr kumimoji="1" lang="en-US" altLang="ja-JP" sz="8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r>
                        <a:rPr kumimoji="1" lang="en-US" altLang="ja-JP" sz="7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※</a:t>
                      </a:r>
                      <a:r>
                        <a:rPr kumimoji="1" lang="ja-JP" altLang="en-US" sz="7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当説明会からの応募とお伝え下さい</a:t>
                      </a:r>
                      <a:endParaRPr kumimoji="1" lang="en-US" altLang="ja-JP" sz="7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車</a:t>
                      </a:r>
                      <a:endParaRPr kumimoji="1" lang="en-US" altLang="ja-JP" sz="9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r>
                        <a:rPr kumimoji="1" lang="ja-JP" altLang="en-US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通勤</a:t>
                      </a:r>
                      <a:endParaRPr kumimoji="1" lang="en-US" altLang="ja-JP" sz="9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900" dirty="0">
                          <a:latin typeface="メイリオ"/>
                          <a:ea typeface="メイリオ"/>
                        </a:rPr>
                        <a:t>          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/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8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取得認定制度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9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900" dirty="0">
                          <a:latin typeface="Meiryo UI"/>
                          <a:ea typeface="Meiryo UI"/>
                        </a:rPr>
                        <a:t>□北海道働き方改革認定　　　□ユースエール認定　　　□くるみん・トライくるみん・プラチナくるみん認定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900" dirty="0">
                          <a:latin typeface="Meiryo UI"/>
                          <a:ea typeface="Meiryo UI"/>
                        </a:rPr>
                        <a:t>□えるぼし・プラチナえるぼし認定　　　□その他（　　　　　　　　　　　　　　　　　　　　　　　　　　　　　　　　　　　　　　　）</a:t>
                      </a:r>
                    </a:p>
                  </a:txBody>
                  <a:tcPr anchor="ctr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 sz="900" dirty="0"/>
                    </a:p>
                  </a:txBody>
                  <a:tcP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 sz="9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kumimoji="1" lang="en-US" altLang="ja-JP" sz="9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/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［事業内容］</a:t>
                      </a:r>
                      <a:endParaRPr kumimoji="1" lang="en-US" altLang="ja-JP" sz="9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pPr algn="ctr"/>
                      <a:r>
                        <a:rPr kumimoji="1" lang="ja-JP" altLang="en-US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企業</a:t>
                      </a:r>
                      <a:r>
                        <a:rPr kumimoji="1" lang="en-US" altLang="ja-JP" sz="8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PR</a:t>
                      </a:r>
                      <a:endParaRPr kumimoji="1" lang="ja-JP" altLang="en-US" sz="8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9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900" dirty="0">
                          <a:latin typeface="メイリオ"/>
                          <a:ea typeface="メイリオ"/>
                        </a:rPr>
                        <a:t>                                                                                                                                                                                                                            </a:t>
                      </a:r>
                      <a:r>
                        <a:rPr kumimoji="1" lang="ja-JP" altLang="en-US" sz="900" dirty="0"/>
                        <a:t> </a:t>
                      </a:r>
                    </a:p>
                  </a:txBody>
                  <a:tcPr anchor="ctr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 sz="900" dirty="0"/>
                    </a:p>
                  </a:txBody>
                  <a:tcP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 sz="9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kumimoji="1" lang="en-US" altLang="ja-JP" sz="9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/>
                </a:extLst>
              </a:tr>
            </a:tbl>
          </a:graphicData>
        </a:graphic>
      </p:graphicFrame>
      <p:sp>
        <p:nvSpPr>
          <p:cNvPr id="1108" name="WordArt 34"/>
          <p:cNvSpPr>
            <a:spLocks noChangeArrowheads="1" noChangeShapeType="1" noTextEdit="1"/>
          </p:cNvSpPr>
          <p:nvPr/>
        </p:nvSpPr>
        <p:spPr>
          <a:xfrm>
            <a:off x="612279" y="1134009"/>
            <a:ext cx="457872" cy="400041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ja-JP" altLang="en-US" sz="3600" kern="10" dirty="0">
                <a:ln w="9525">
                  <a:solidFill>
                    <a:schemeClr val="tx1"/>
                  </a:solidFill>
                  <a:round/>
                  <a:headEnd/>
                  <a:tailEnd/>
                </a:ln>
                <a:latin typeface="ＭＳ Ｐゴシック"/>
                <a:ea typeface="ＭＳ Ｐゴシック"/>
              </a:rPr>
              <a:t>●</a:t>
            </a:r>
          </a:p>
        </p:txBody>
      </p:sp>
      <p:sp>
        <p:nvSpPr>
          <p:cNvPr id="1109" name="Text Box 130"/>
          <p:cNvSpPr txBox="1">
            <a:spLocks noChangeArrowheads="1"/>
          </p:cNvSpPr>
          <p:nvPr/>
        </p:nvSpPr>
        <p:spPr>
          <a:xfrm>
            <a:off x="5220631" y="109853"/>
            <a:ext cx="2722563" cy="268847"/>
          </a:xfrm>
          <a:prstGeom prst="rect">
            <a:avLst/>
          </a:prstGeom>
          <a:noFill/>
          <a:ln>
            <a:noFill/>
          </a:ln>
        </p:spPr>
        <p:txBody>
          <a:bodyPr lIns="99569" tIns="49785" rIns="99569" bIns="49785">
            <a:spAutoFit/>
          </a:bodyPr>
          <a:lstStyle>
            <a:lvl1pPr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/>
            <a:r>
              <a:rPr lang="ja-JP" altLang="en-US" sz="1100" u="sng" dirty="0">
                <a:latin typeface="Meiryo UI"/>
                <a:ea typeface="Meiryo UI"/>
              </a:rPr>
              <a:t>ご提出日　　　　年　　　月　　　日</a:t>
            </a:r>
            <a:endParaRPr>
              <a:latin typeface="Meiryo UI"/>
              <a:ea typeface="Meiryo UI"/>
            </a:endParaRPr>
          </a:p>
        </p:txBody>
      </p:sp>
      <p:sp>
        <p:nvSpPr>
          <p:cNvPr id="1110" name="Text Box 131"/>
          <p:cNvSpPr txBox="1">
            <a:spLocks noChangeArrowheads="1"/>
          </p:cNvSpPr>
          <p:nvPr/>
        </p:nvSpPr>
        <p:spPr>
          <a:xfrm>
            <a:off x="-9320" y="306140"/>
            <a:ext cx="7561263" cy="315014"/>
          </a:xfrm>
          <a:prstGeom prst="rect">
            <a:avLst/>
          </a:prstGeom>
          <a:noFill/>
          <a:ln>
            <a:noFill/>
          </a:ln>
        </p:spPr>
        <p:txBody>
          <a:bodyPr lIns="99569" tIns="49785" rIns="99569" bIns="49785" anchor="t">
            <a:spAutoFit/>
          </a:bodyPr>
          <a:lstStyle>
            <a:lvl1pPr>
              <a:defRPr kumimoji="1" sz="26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1pPr>
            <a:lvl2pPr marL="742950" indent="-285750">
              <a:defRPr kumimoji="1" sz="26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2pPr>
            <a:lvl3pPr marL="1143000" indent="-228600">
              <a:defRPr kumimoji="1" sz="26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3pPr>
            <a:lvl4pPr marL="1600200" indent="-228600">
              <a:defRPr kumimoji="1" sz="26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4pPr>
            <a:lvl5pPr marL="2057400" indent="-228600">
              <a:defRPr kumimoji="1" sz="26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9pPr>
          </a:lstStyle>
          <a:p>
            <a:pPr algn="ctr" eaLnBrk="1" hangingPunct="1">
              <a:defRPr/>
            </a:pPr>
            <a:r>
              <a:rPr lang="en-US" altLang="ja-JP" sz="1000" b="1" dirty="0">
                <a:latin typeface="Meiryo UI"/>
                <a:ea typeface="Meiryo UI"/>
              </a:rPr>
              <a:t>2026</a:t>
            </a:r>
            <a:r>
              <a:rPr lang="ja-JP" altLang="en-US" sz="1000" b="1" dirty="0">
                <a:latin typeface="Meiryo UI"/>
                <a:ea typeface="Meiryo UI"/>
              </a:rPr>
              <a:t>年</a:t>
            </a:r>
            <a:r>
              <a:rPr lang="ja-JP" altLang="en-US" sz="800" b="1" dirty="0">
                <a:latin typeface="Meiryo UI"/>
                <a:ea typeface="Meiryo UI"/>
              </a:rPr>
              <a:t>　</a:t>
            </a:r>
            <a:r>
              <a:rPr lang="ja-JP" altLang="en-US" sz="1400" b="1" dirty="0">
                <a:latin typeface="Meiryo UI"/>
                <a:ea typeface="Meiryo UI"/>
              </a:rPr>
              <a:t>11月17</a:t>
            </a:r>
            <a:r>
              <a:rPr lang="ja-JP" altLang="en-US" sz="1400" b="1" dirty="0">
                <a:latin typeface="Meiryo UI"/>
                <a:ea typeface="Meiryo UI"/>
              </a:rPr>
              <a:t>日（火）　「就職・転職お仕事説明会 </a:t>
            </a:r>
            <a:r>
              <a:rPr lang="ja-JP" altLang="en-US" sz="1100" b="1" dirty="0">
                <a:latin typeface="Meiryo UI"/>
                <a:ea typeface="Meiryo UI"/>
              </a:rPr>
              <a:t>at xStation01</a:t>
            </a:r>
            <a:r>
              <a:rPr lang="ja-JP" altLang="en-US" sz="1400" b="1" dirty="0">
                <a:latin typeface="Meiryo UI"/>
                <a:ea typeface="Meiryo UI"/>
              </a:rPr>
              <a:t>」</a:t>
            </a:r>
            <a:r>
              <a:rPr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リーフレット原稿　ご提出のお願い</a:t>
            </a:r>
            <a:r>
              <a:rPr lang="ja-JP" altLang="en-US" sz="1050" b="1" dirty="0">
                <a:ea typeface="HGP創英角ｺﾞｼｯｸUB" pitchFamily="50" charset="-128"/>
              </a:rPr>
              <a:t>　</a:t>
            </a:r>
            <a:endParaRPr lang="ja-JP" altLang="en-US" sz="1600" dirty="0">
              <a:ea typeface="HGP創英角ｺﾞｼｯｸUB" pitchFamily="50" charset="-128"/>
            </a:endParaRPr>
          </a:p>
        </p:txBody>
      </p:sp>
      <p:sp>
        <p:nvSpPr>
          <p:cNvPr id="1111" name="正方形/長方形 13"/>
          <p:cNvSpPr/>
          <p:nvPr/>
        </p:nvSpPr>
        <p:spPr>
          <a:xfrm>
            <a:off x="484051" y="10393649"/>
            <a:ext cx="3958833" cy="253458"/>
          </a:xfrm>
          <a:prstGeom prst="rect">
            <a:avLst/>
          </a:prstGeom>
        </p:spPr>
        <p:txBody>
          <a:bodyPr wrap="square" lIns="99569" tIns="49785" rIns="99569" bIns="49785">
            <a:spAutoFit/>
          </a:bodyPr>
          <a:lstStyle/>
          <a:p>
            <a:pPr>
              <a:defRPr/>
            </a:pPr>
            <a:r>
              <a:rPr lang="ja-JP" altLang="ja-JP" sz="900" dirty="0">
                <a:latin typeface="Meiryo UI" panose="020B0604030504040204" pitchFamily="50" charset="-128"/>
                <a:ea typeface="Meiryo UI" panose="020B0604030504040204" pitchFamily="50" charset="-128"/>
              </a:rPr>
              <a:t>送信先：</a:t>
            </a:r>
            <a:r>
              <a:rPr lang="ja-JP" altLang="en-US" sz="900" dirty="0">
                <a:latin typeface="Meiryo UI" panose="020B0604030504040204" pitchFamily="50" charset="-128"/>
                <a:ea typeface="Meiryo UI" panose="020B0604030504040204" pitchFamily="50" charset="-128"/>
              </a:rPr>
              <a:t>ジョブカフェ北海道  </a:t>
            </a:r>
            <a:r>
              <a:rPr lang="en-US" altLang="ja-JP" sz="1000" b="1" dirty="0">
                <a:latin typeface="+mj-ea"/>
                <a:ea typeface="+mj-ea"/>
              </a:rPr>
              <a:t>event@jobcafe-h.jp</a:t>
            </a:r>
            <a:r>
              <a:rPr lang="en-US" altLang="ja-JP" sz="900" b="1" dirty="0">
                <a:latin typeface="+mj-ea"/>
                <a:ea typeface="+mj-ea"/>
              </a:rPr>
              <a:t> </a:t>
            </a:r>
            <a:r>
              <a:rPr lang="en-US" altLang="ja-JP" sz="900" b="1" dirty="0">
                <a:latin typeface="+mj-ea"/>
                <a:ea typeface="+mj-ea"/>
              </a:rPr>
              <a:t>／☎011-209-4510　</a:t>
            </a:r>
            <a:r>
              <a:rPr lang="ja-JP" altLang="en-US" sz="900" dirty="0">
                <a:latin typeface="+mj-ea"/>
                <a:ea typeface="+mj-ea"/>
              </a:rPr>
              <a:t>　　　　　　　　　　　　　　　　　　　　　　　　　　</a:t>
            </a:r>
            <a:endParaRPr lang="en-US" altLang="ja-JP" sz="1050" b="1" dirty="0">
              <a:latin typeface="+mj-ea"/>
              <a:ea typeface="+mj-ea"/>
            </a:endParaRPr>
          </a:p>
        </p:txBody>
      </p:sp>
      <p:sp>
        <p:nvSpPr>
          <p:cNvPr id="1112" name="テキスト ボックス 15"/>
          <p:cNvSpPr txBox="1">
            <a:spLocks noChangeArrowheads="1"/>
          </p:cNvSpPr>
          <p:nvPr/>
        </p:nvSpPr>
        <p:spPr>
          <a:xfrm>
            <a:off x="478004" y="594700"/>
            <a:ext cx="6468255" cy="506938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 anchor="t">
            <a:spAutoFit/>
          </a:bodyPr>
          <a:lstStyle/>
          <a:p>
            <a:pPr>
              <a:defRPr/>
            </a:pPr>
            <a:r>
              <a:rPr lang="ja-JP" altLang="en-US" sz="900" dirty="0">
                <a:latin typeface="Meiryo UI" panose="020B0604030504040204" pitchFamily="50" charset="-128"/>
                <a:ea typeface="Meiryo UI" panose="020B0604030504040204" pitchFamily="50" charset="-128"/>
              </a:rPr>
              <a:t>説明会の際、参加者に配布するリーフレットの原稿のご記入をお願い致します。</a:t>
            </a:r>
            <a:r>
              <a:rPr lang="ja-JP" altLang="en-US" sz="900" dirty="0">
                <a:latin typeface="Meiryo UI"/>
                <a:ea typeface="Meiryo UI"/>
              </a:rPr>
              <a:t>以下のフォーマットに必要事項をご記入のうえ、パワーポイント</a:t>
            </a:r>
            <a:endParaRPr lang="en-US" altLang="ja-JP" sz="900" b="1" u="sng" dirty="0">
              <a:latin typeface="Meiryo UI"/>
              <a:ea typeface="Meiryo UI"/>
            </a:endParaRPr>
          </a:p>
          <a:p>
            <a:pPr>
              <a:defRPr/>
            </a:pPr>
            <a:r>
              <a:rPr lang="ja-JP" altLang="en-US" sz="900" dirty="0">
                <a:latin typeface="Meiryo UI"/>
                <a:ea typeface="Meiryo UI"/>
              </a:rPr>
              <a:t>データをメール添付にてご返信ください。</a:t>
            </a:r>
            <a:r>
              <a:rPr lang="ja-JP" altLang="en-US" sz="900" dirty="0">
                <a:latin typeface="Meiryo UI"/>
                <a:ea typeface="Meiryo UI"/>
              </a:rPr>
              <a:t>募集職種が2つ以上の場合は、項目を増やして記載してください。</a:t>
            </a:r>
            <a:r>
              <a:rPr lang="ja-JP" altLang="en-US" sz="900" b="1" u="sng" dirty="0">
                <a:solidFill>
                  <a:srgbClr val="FF0000"/>
                </a:solidFill>
                <a:latin typeface="Meiryo UI"/>
                <a:ea typeface="Meiryo UI"/>
              </a:rPr>
              <a:t>締切：2026年9</a:t>
            </a:r>
            <a:r>
              <a:rPr lang="ja-JP" altLang="en-US" sz="900" b="1" u="sng" dirty="0">
                <a:solidFill>
                  <a:srgbClr val="FF0000"/>
                </a:solidFill>
                <a:latin typeface="Meiryo UI"/>
                <a:ea typeface="Meiryo UI"/>
              </a:rPr>
              <a:t>月3</a:t>
            </a:r>
            <a:r>
              <a:rPr lang="ja-JP" altLang="en-US" sz="900" b="1" u="sng" dirty="0">
                <a:solidFill>
                  <a:srgbClr val="FF0000"/>
                </a:solidFill>
                <a:latin typeface="Meiryo UI"/>
                <a:ea typeface="Meiryo UI"/>
              </a:rPr>
              <a:t>日（木）</a:t>
            </a:r>
            <a:endParaRPr sz="900"/>
          </a:p>
          <a:p>
            <a:pPr>
              <a:defRPr/>
            </a:pPr>
            <a:r>
              <a:rPr lang="ja-JP" altLang="en-US" sz="900" dirty="0">
                <a:latin typeface="Meiryo UI" panose="020B0604030504040204" pitchFamily="50" charset="-128"/>
                <a:ea typeface="Meiryo UI" panose="020B0604030504040204" pitchFamily="50" charset="-128"/>
              </a:rPr>
              <a:t>頂いた原稿は、原則としてそのまま掲載いたしますが、一部文意を変えずに表現などを変更させて頂く場合があります。予めご了承ください。</a:t>
            </a:r>
            <a:endParaRPr lang="en-US" altLang="ja-JP" sz="85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113" name="テキスト ボックス 26"/>
          <p:cNvSpPr txBox="1"/>
          <p:nvPr/>
        </p:nvSpPr>
        <p:spPr>
          <a:xfrm>
            <a:off x="4186806" y="10400461"/>
            <a:ext cx="3179553" cy="245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10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データはパワーポイントのまま送信をお願い致します。</a:t>
            </a:r>
            <a:endParaRPr lang="en-US" altLang="ja-JP" sz="100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graphicFrame>
        <p:nvGraphicFramePr>
          <p:cNvPr id="1114" name="四角形 29"/>
          <p:cNvGraphicFramePr>
            <a:graphicFrameLocks noGrp="1"/>
          </p:cNvGraphicFramePr>
          <p:nvPr/>
        </p:nvGraphicFramePr>
        <p:xfrm>
          <a:off x="554899" y="4842700"/>
          <a:ext cx="6575683" cy="75948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08113"/>
                <a:gridCol w="1224136"/>
                <a:gridCol w="864096"/>
                <a:gridCol w="1632908"/>
                <a:gridCol w="656492"/>
                <a:gridCol w="1189938"/>
              </a:tblGrid>
              <a:tr h="187952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持込機材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en-US" altLang="ja-JP" sz="9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0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電源使用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□しない　□する（　　口）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8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当日来場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　　　人（上限</a:t>
                      </a:r>
                      <a:r>
                        <a:rPr kumimoji="1" lang="en-US" altLang="ja-JP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2</a:t>
                      </a:r>
                      <a:r>
                        <a:rPr kumimoji="1" lang="ja-JP" altLang="en-US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名）</a:t>
                      </a:r>
                      <a:endParaRPr kumimoji="1" lang="en-US" altLang="ja-JP" sz="9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/>
                </a:extLst>
              </a:tr>
              <a:tr h="218861">
                <a:tc gridSpan="2">
                  <a:txBody>
                    <a:bodyPr/>
                    <a:lstStyle/>
                    <a:p>
                      <a:pPr algn="ctr"/>
                      <a:r>
                        <a:rPr kumimoji="1" lang="ja-JP" altLang="en-US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貴社の採用関係の</a:t>
                      </a:r>
                      <a:r>
                        <a:rPr kumimoji="1" lang="en-US" altLang="ja-JP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SNS・YouTube等</a:t>
                      </a:r>
                      <a:endParaRPr sz="900"/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en-US" altLang="ja-JP" sz="9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/>
                      <a:endParaRPr kumimoji="1" lang="ja-JP" altLang="en-US" sz="9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9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8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en-US" altLang="ja-JP" sz="9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/>
                </a:extLst>
              </a:tr>
              <a:tr h="284167">
                <a:tc gridSpan="2">
                  <a:txBody>
                    <a:bodyPr/>
                    <a:lstStyle/>
                    <a:p>
                      <a:pPr algn="ctr"/>
                      <a:r>
                        <a:rPr kumimoji="1" lang="ja-JP" altLang="en-US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ハローワーク提出求人の貴社事業所番号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en-US" altLang="ja-JP" sz="9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/>
                      <a:endParaRPr kumimoji="1" lang="ja-JP" altLang="en-US" sz="9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9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8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en-US" altLang="ja-JP" sz="9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/>
                </a:extLst>
              </a:tr>
            </a:tbl>
          </a:graphicData>
        </a:graphic>
      </p:graphicFrame>
      <p:sp>
        <p:nvSpPr>
          <p:cNvPr id="1115" name="四角形 45"/>
          <p:cNvSpPr/>
          <p:nvPr/>
        </p:nvSpPr>
        <p:spPr>
          <a:xfrm>
            <a:off x="3205107" y="1531242"/>
            <a:ext cx="494206" cy="428980"/>
          </a:xfrm>
          <a:prstGeom prst="rect">
            <a:avLst/>
          </a:prstGeom>
          <a:noFill/>
          <a:ln w="3175" cap="flat" cmpd="sng" algn="ctr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defRPr lang="ja-JP" altLang="en-US"/>
            </a:pPr>
            <a:endParaRPr lang="ja-JP" altLang="en-US"/>
          </a:p>
        </p:txBody>
      </p:sp>
      <p:sp>
        <p:nvSpPr>
          <p:cNvPr id="1116" name="テキスト 46"/>
          <p:cNvSpPr txBox="1"/>
          <p:nvPr/>
        </p:nvSpPr>
        <p:spPr>
          <a:xfrm>
            <a:off x="3171344" y="1638457"/>
            <a:ext cx="557983" cy="214551"/>
          </a:xfrm>
          <a:prstGeom prst="rect">
            <a:avLst/>
          </a:prstGeom>
        </p:spPr>
        <p:txBody>
          <a:bodyPr wrap="none">
            <a:spAutoFit/>
          </a:bodyPr>
          <a:p>
            <a:pPr>
              <a:defRPr lang="ja-JP" altLang="en-US"/>
            </a:pPr>
            <a:r>
              <a:rPr lang="ja-JP" altLang="en-US" sz="800">
                <a:latin typeface="Meiryo UI"/>
                <a:ea typeface="Meiryo UI"/>
              </a:rPr>
              <a:t>QRコード</a:t>
            </a:r>
            <a:endParaRPr lang="ja-JP" altLang="en-US" sz="800">
              <a:latin typeface="Meiryo UI"/>
              <a:ea typeface="Meiryo UI"/>
            </a:endParaRPr>
          </a:p>
        </p:txBody>
      </p:sp>
      <p:graphicFrame>
        <p:nvGraphicFramePr>
          <p:cNvPr id="1117" name="表 4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40343899"/>
              </p:ext>
            </p:extLst>
          </p:nvPr>
        </p:nvGraphicFramePr>
        <p:xfrm>
          <a:off x="540631" y="5827175"/>
          <a:ext cx="6577278" cy="375068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98290"/>
                <a:gridCol w="1497176"/>
                <a:gridCol w="713322"/>
                <a:gridCol w="208280"/>
                <a:gridCol w="641757"/>
                <a:gridCol w="926983"/>
                <a:gridCol w="413127"/>
                <a:gridCol w="228630"/>
                <a:gridCol w="417300"/>
                <a:gridCol w="532413"/>
              </a:tblGrid>
              <a:tr h="487680">
                <a:tc gridSpan="2">
                  <a:txBody>
                    <a:bodyPr/>
                    <a:lstStyle/>
                    <a:p>
                      <a:pPr algn="ctr"/>
                      <a:r>
                        <a:rPr kumimoji="1" lang="ja-JP" altLang="en-US" sz="105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　　　　　</a:t>
                      </a:r>
                      <a:r>
                        <a:rPr kumimoji="1" lang="ja-JP" altLang="en-US" sz="105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株式会社ジョブカフェ北海道</a:t>
                      </a:r>
                      <a:r>
                        <a:rPr kumimoji="1" lang="ja-JP" altLang="en-US" sz="105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                  </a:t>
                      </a:r>
                    </a:p>
                    <a:p>
                      <a:pPr algn="ctr"/>
                      <a:r>
                        <a:rPr kumimoji="1" lang="ja-JP" altLang="en-US" sz="9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　　　　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 sz="9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1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kumimoji="1" lang="ja-JP" altLang="en-US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会社所在地</a:t>
                      </a:r>
                    </a:p>
                  </a:txBody>
                  <a:tcPr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r>
                        <a:rPr kumimoji="1" lang="ja-JP" altLang="en-US" sz="8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〒</a:t>
                      </a:r>
                      <a:r>
                        <a:rPr kumimoji="1" lang="en-US" altLang="ja-JP" sz="8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060-1234</a:t>
                      </a:r>
                      <a:r>
                        <a:rPr kumimoji="1" lang="ja-JP" altLang="en-US" sz="8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　</a:t>
                      </a:r>
                      <a:endParaRPr kumimoji="1" lang="en-US" altLang="ja-JP" sz="8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r>
                        <a:rPr kumimoji="1" lang="ja-JP" altLang="en-US" sz="8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札幌市中央区北</a:t>
                      </a:r>
                      <a:r>
                        <a:rPr kumimoji="1" lang="en-US" altLang="ja-JP" sz="8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5</a:t>
                      </a:r>
                      <a:r>
                        <a:rPr kumimoji="1" lang="ja-JP" altLang="en-US" sz="8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条西</a:t>
                      </a:r>
                      <a:r>
                        <a:rPr kumimoji="1" lang="en-US" altLang="ja-JP" sz="8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5</a:t>
                      </a:r>
                      <a:r>
                        <a:rPr kumimoji="1" lang="ja-JP" altLang="en-US" sz="8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丁目</a:t>
                      </a:r>
                      <a:r>
                        <a:rPr kumimoji="1" lang="ja-JP" altLang="en-US" sz="8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   大樹生命札幌共同ビル</a:t>
                      </a:r>
                      <a:r>
                        <a:rPr kumimoji="1" lang="ja-JP" altLang="en-US" sz="8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　</a:t>
                      </a:r>
                      <a:r>
                        <a:rPr kumimoji="1" lang="ja-JP" altLang="en-US" sz="8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                                                                </a:t>
                      </a:r>
                      <a:endParaRPr kumimoji="1" lang="ja-JP" altLang="en-US" sz="8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91440" marR="91440" marT="45720" marB="45720" vert="horz" anchor="t" anchorCtr="0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/>
                </a:extLst>
              </a:tr>
              <a:tr h="449580">
                <a:tc gridSpan="2">
                  <a:txBody>
                    <a:bodyPr/>
                    <a:lstStyle/>
                    <a:p>
                      <a:pPr algn="ctr"/>
                      <a:endParaRPr kumimoji="1" lang="ja-JP" altLang="en-US" sz="900">
                        <a:latin typeface="Meiryo UI"/>
                        <a:ea typeface="Meiryo UI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kumimoji="1" lang="en-US" altLang="ja-JP" sz="9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kumimoji="1" lang="ja-JP" altLang="en-US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主な勤務地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sz="800" kern="12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+mn-cs"/>
                        </a:rPr>
                        <a:t> 札幌市                     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業種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r>
                        <a:rPr kumimoji="1" lang="ja-JP" altLang="en-US" sz="8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 製造業                                  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/>
                </a:extLst>
              </a:tr>
              <a:tr h="314910">
                <a:tc rowSpan="2">
                  <a:txBody>
                    <a:bodyPr/>
                    <a:lstStyle/>
                    <a:p>
                      <a:pPr algn="ctr"/>
                      <a:r>
                        <a:rPr kumimoji="1" lang="ja-JP" altLang="en-US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［募集職種①］</a:t>
                      </a:r>
                      <a:endParaRPr kumimoji="1" lang="en-US" altLang="ja-JP" sz="9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pPr algn="ctr"/>
                      <a:r>
                        <a:rPr kumimoji="1" lang="ja-JP" altLang="en-US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仕事の内容</a:t>
                      </a:r>
                      <a:endParaRPr kumimoji="1" lang="en-US" altLang="ja-JP" sz="9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pPr algn="ctr"/>
                      <a:r>
                        <a:rPr kumimoji="1" lang="ja-JP" altLang="en-US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給与等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9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900" u="none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【</a:t>
                      </a:r>
                      <a:r>
                        <a:rPr kumimoji="1" lang="ja-JP" altLang="en-US" sz="900" u="none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生産業務</a:t>
                      </a:r>
                      <a:r>
                        <a:rPr kumimoji="1" lang="en-US" altLang="ja-JP" sz="900" u="none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】</a:t>
                      </a:r>
                      <a:r>
                        <a:rPr kumimoji="1" lang="ja-JP" altLang="en-US" sz="900" u="none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　生産ラインでの一連の作業と機械操作、機械清掃作業［正社員］　（新卒・既卒・中途）</a:t>
                      </a:r>
                      <a:r>
                        <a:rPr kumimoji="1" lang="ja-JP" altLang="en-US" sz="900" u="none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                               　</a:t>
                      </a:r>
                      <a:endParaRPr kumimoji="1" lang="en-US" altLang="ja-JP" sz="900" u="none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 sz="90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 sz="90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/>
                </a:extLst>
              </a:tr>
              <a:tr h="288032">
                <a:tc vMerge="1">
                  <a:txBody>
                    <a:bodyPr/>
                    <a:lstStyle/>
                    <a:p>
                      <a:pPr algn="ctr"/>
                      <a:endParaRPr kumimoji="1" lang="ja-JP" altLang="en-US" sz="9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9">
                  <a:txBody>
                    <a:bodyPr/>
                    <a:lstStyle/>
                    <a:p>
                      <a:r>
                        <a:rPr kumimoji="1" lang="ja-JP" altLang="en-US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基本給</a:t>
                      </a:r>
                      <a:r>
                        <a:rPr kumimoji="1" lang="ja-JP" altLang="en-US" sz="9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：</a:t>
                      </a:r>
                      <a:r>
                        <a:rPr kumimoji="1" lang="en-US" altLang="ja-JP" sz="9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240,000</a:t>
                      </a:r>
                      <a:r>
                        <a:rPr kumimoji="1" lang="ja-JP" altLang="en-US" sz="9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円～</a:t>
                      </a:r>
                      <a:r>
                        <a:rPr kumimoji="1" lang="en-US" altLang="ja-JP" sz="9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264,000</a:t>
                      </a:r>
                      <a:r>
                        <a:rPr kumimoji="1" lang="ja-JP" altLang="en-US" sz="9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円（経験・年齢により決定します）</a:t>
                      </a:r>
                      <a:endParaRPr kumimoji="1" lang="en-US" altLang="ja-JP" sz="9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r>
                        <a:rPr kumimoji="1" lang="ja-JP" altLang="en-US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諸手当：</a:t>
                      </a:r>
                      <a:r>
                        <a:rPr kumimoji="1" lang="ja-JP" altLang="en-US" sz="9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住宅手当</a:t>
                      </a:r>
                      <a:r>
                        <a:rPr kumimoji="1" lang="en-US" altLang="ja-JP" sz="9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5,000</a:t>
                      </a:r>
                      <a:r>
                        <a:rPr kumimoji="1" lang="ja-JP" altLang="en-US" sz="9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円、家族手当</a:t>
                      </a:r>
                      <a:r>
                        <a:rPr kumimoji="1" lang="en-US" altLang="ja-JP" sz="9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10,000</a:t>
                      </a:r>
                      <a:r>
                        <a:rPr kumimoji="1" lang="ja-JP" altLang="en-US" sz="9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円</a:t>
                      </a:r>
                      <a:r>
                        <a:rPr kumimoji="1" lang="en-US" altLang="ja-JP" sz="9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/</a:t>
                      </a:r>
                      <a:r>
                        <a:rPr kumimoji="1" lang="ja-JP" altLang="en-US" sz="9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人、役職手当</a:t>
                      </a:r>
                      <a:r>
                        <a:rPr kumimoji="1" lang="en-US" altLang="ja-JP" sz="9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10,000</a:t>
                      </a:r>
                      <a:r>
                        <a:rPr kumimoji="1" lang="ja-JP" altLang="en-US" sz="9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円～</a:t>
                      </a:r>
                      <a:r>
                        <a:rPr kumimoji="1" lang="ja-JP" altLang="en-US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                                                                                                                                                                                                                                                                           </a:t>
                      </a:r>
                      <a:endParaRPr kumimoji="1" lang="en-US" altLang="ja-JP" sz="9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 sz="90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 sz="900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/>
                </a:extLst>
              </a:tr>
              <a:tr h="288032">
                <a:tc rowSpan="2">
                  <a:txBody>
                    <a:bodyPr/>
                    <a:lstStyle/>
                    <a:p>
                      <a:pPr algn="ctr"/>
                      <a:r>
                        <a:rPr kumimoji="1" lang="ja-JP" altLang="en-US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［募集職種②］</a:t>
                      </a:r>
                      <a:endParaRPr kumimoji="1" lang="en-US" altLang="ja-JP" sz="9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pPr algn="ctr"/>
                      <a:r>
                        <a:rPr kumimoji="1" lang="ja-JP" altLang="en-US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仕事の内容</a:t>
                      </a:r>
                      <a:endParaRPr kumimoji="1" lang="en-US" altLang="ja-JP" sz="9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pPr algn="ctr"/>
                      <a:r>
                        <a:rPr kumimoji="1" lang="ja-JP" altLang="en-US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給与等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9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900" u="none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【</a:t>
                      </a:r>
                      <a:r>
                        <a:rPr kumimoji="1" lang="ja-JP" altLang="en-US" sz="900" u="none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事務職</a:t>
                      </a:r>
                      <a:r>
                        <a:rPr kumimoji="1" lang="en-US" altLang="ja-JP" sz="900" u="none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】</a:t>
                      </a:r>
                      <a:r>
                        <a:rPr kumimoji="1" lang="ja-JP" altLang="en-US" sz="900" u="none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　請求書・見積書発行、電話応対、データ入力作業、一部執務室内の清掃等</a:t>
                      </a:r>
                      <a:endParaRPr kumimoji="1" lang="en-US" altLang="ja-JP" sz="900" u="none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900" u="none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              </a:t>
                      </a:r>
                      <a:r>
                        <a:rPr kumimoji="1" lang="ja-JP" altLang="en-US" sz="900" u="none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正社員登用制度あり　</a:t>
                      </a:r>
                      <a:r>
                        <a:rPr kumimoji="1" lang="en-US" altLang="ja-JP" sz="900" u="none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[</a:t>
                      </a:r>
                      <a:r>
                        <a:rPr kumimoji="1" lang="ja-JP" altLang="en-US" sz="900" u="none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契約社員</a:t>
                      </a:r>
                      <a:r>
                        <a:rPr kumimoji="1" lang="en-US" altLang="ja-JP" sz="900" u="none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]</a:t>
                      </a:r>
                      <a:r>
                        <a:rPr kumimoji="1" lang="ja-JP" altLang="en-US" sz="900" u="none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　（中途）</a:t>
                      </a:r>
                      <a:r>
                        <a:rPr kumimoji="1" lang="ja-JP" altLang="en-US" sz="900" u="none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                                  　</a:t>
                      </a:r>
                      <a:endParaRPr kumimoji="1" lang="en-US" altLang="ja-JP" sz="900" u="none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 sz="90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 sz="90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/>
                </a:extLst>
              </a:tr>
              <a:tr h="341169">
                <a:tc vMerge="1">
                  <a:txBody>
                    <a:bodyPr/>
                    <a:lstStyle/>
                    <a:p>
                      <a:pPr algn="ctr"/>
                      <a:endParaRPr kumimoji="1" lang="ja-JP" altLang="en-US" sz="9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9">
                  <a:txBody>
                    <a:bodyPr/>
                    <a:lstStyle/>
                    <a:p>
                      <a:r>
                        <a:rPr kumimoji="1" lang="ja-JP" altLang="en-US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基本給</a:t>
                      </a:r>
                      <a:r>
                        <a:rPr kumimoji="1" lang="ja-JP" altLang="en-US" sz="9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：22</a:t>
                      </a:r>
                      <a:r>
                        <a:rPr kumimoji="1" lang="en-US" altLang="ja-JP" sz="9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0,000</a:t>
                      </a:r>
                      <a:r>
                        <a:rPr kumimoji="1" lang="ja-JP" altLang="en-US" sz="9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円～</a:t>
                      </a:r>
                      <a:endParaRPr kumimoji="1" lang="en-US" altLang="ja-JP" sz="9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r>
                        <a:rPr kumimoji="1" lang="ja-JP" altLang="en-US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諸手当：</a:t>
                      </a:r>
                      <a:r>
                        <a:rPr kumimoji="1" lang="ja-JP" altLang="en-US" sz="9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時間外手当</a:t>
                      </a:r>
                      <a:r>
                        <a:rPr kumimoji="1" lang="ja-JP" altLang="en-US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                                                                                                                                     </a:t>
                      </a:r>
                      <a:endParaRPr kumimoji="1" lang="en-US" altLang="ja-JP" sz="9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 sz="90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 sz="9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 sz="9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/>
                </a:extLst>
              </a:tr>
              <a:tr h="288032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休日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完全週休</a:t>
                      </a:r>
                      <a:r>
                        <a:rPr kumimoji="1" lang="en-US" altLang="ja-JP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2</a:t>
                      </a:r>
                      <a:r>
                        <a:rPr kumimoji="1" lang="ja-JP" altLang="en-US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日制　　　　　　　年間休日数125日　</a:t>
                      </a:r>
                      <a:endParaRPr kumimoji="1" lang="en-US" altLang="ja-JP" sz="9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kumimoji="1" lang="ja-JP" altLang="en-US" sz="9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通勤手当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r>
                        <a:rPr kumimoji="1" lang="ja-JP" altLang="en-US" sz="85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上限</a:t>
                      </a:r>
                      <a:r>
                        <a:rPr kumimoji="1" lang="en-US" altLang="ja-JP" sz="85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20,000</a:t>
                      </a:r>
                      <a:r>
                        <a:rPr kumimoji="1" lang="ja-JP" altLang="en-US" sz="85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円</a:t>
                      </a:r>
                      <a:r>
                        <a:rPr kumimoji="1" lang="ja-JP" altLang="en-US" sz="85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                            </a:t>
                      </a:r>
                      <a:endParaRPr kumimoji="1" lang="en-US" altLang="ja-JP" sz="85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転勤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 無          </a:t>
                      </a:r>
                      <a:endParaRPr kumimoji="1" lang="en-US" altLang="ja-JP" sz="9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/>
                </a:extLst>
              </a:tr>
              <a:tr h="30402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8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必要スキル・経験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r>
                        <a:rPr kumimoji="1" lang="ja-JP" altLang="en-US" sz="9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①②普通自動車運転免許②事務経験者優遇</a:t>
                      </a:r>
                      <a:endParaRPr kumimoji="1" lang="en-US" altLang="ja-JP" sz="9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r>
                        <a:rPr kumimoji="1" lang="ja-JP" altLang="en-US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★未経験可　　★年齢不問</a:t>
                      </a:r>
                      <a:r>
                        <a:rPr kumimoji="1" lang="ja-JP" altLang="en-US" sz="9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　　　　　　　　　</a:t>
                      </a: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kumimoji="1" lang="ja-JP" altLang="en-US" sz="900" dirty="0"/>
                    </a:p>
                  </a:txBody>
                  <a:tcPr anchor="ctr"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8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応募</a:t>
                      </a:r>
                      <a:endParaRPr kumimoji="1" lang="en-US" altLang="ja-JP" sz="8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pPr algn="ctr"/>
                      <a:r>
                        <a:rPr kumimoji="1" lang="ja-JP" altLang="en-US" sz="8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問合せ先</a:t>
                      </a: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r>
                        <a:rPr kumimoji="1" lang="ja-JP" altLang="en-US" sz="8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電話　</a:t>
                      </a:r>
                      <a:r>
                        <a:rPr kumimoji="1" lang="en-US" altLang="ja-JP" sz="8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011-123-4567</a:t>
                      </a:r>
                      <a:r>
                        <a:rPr kumimoji="1" lang="ja-JP" altLang="en-US" sz="8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                                      </a:t>
                      </a:r>
                      <a:endParaRPr kumimoji="1" lang="en-US" altLang="ja-JP" sz="8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r>
                        <a:rPr kumimoji="1" lang="en-US" altLang="ja-JP" sz="7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※</a:t>
                      </a:r>
                      <a:r>
                        <a:rPr kumimoji="1" lang="ja-JP" altLang="en-US" sz="7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当説明会からの応募とお伝え下さい</a:t>
                      </a:r>
                      <a:endParaRPr kumimoji="1" lang="en-US" altLang="ja-JP" sz="7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車</a:t>
                      </a:r>
                      <a:endParaRPr kumimoji="1" lang="en-US" altLang="ja-JP" sz="9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r>
                        <a:rPr kumimoji="1" lang="ja-JP" altLang="en-US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通勤</a:t>
                      </a:r>
                      <a:endParaRPr kumimoji="1" lang="en-US" altLang="ja-JP" sz="9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900" dirty="0">
                          <a:latin typeface="メイリオ"/>
                          <a:ea typeface="メイリオ"/>
                        </a:rPr>
                        <a:t> 可       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/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8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取得認定制度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9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900" dirty="0">
                          <a:latin typeface="Meiryo UI"/>
                          <a:ea typeface="Meiryo UI"/>
                        </a:rPr>
                        <a:t>■北海道働き方改革認定　　　□ユースエール認定　　　■くるみん・トライくるみん・プラチナくるみん認定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900" dirty="0">
                          <a:latin typeface="Meiryo UI"/>
                          <a:ea typeface="Meiryo UI"/>
                        </a:rPr>
                        <a:t>□えるぼし・プラチナえるぼし認定　　　□その他（　　　　　　　　　　　　　　　　　　　　　　　　　　　　　　　　　　　　　　　）</a:t>
                      </a:r>
                    </a:p>
                  </a:txBody>
                  <a:tcPr anchor="ctr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 sz="900" dirty="0"/>
                    </a:p>
                  </a:txBody>
                  <a:tcP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 sz="9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kumimoji="1" lang="en-US" altLang="ja-JP" sz="9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/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［事業内容］</a:t>
                      </a:r>
                      <a:endParaRPr kumimoji="1" lang="en-US" altLang="ja-JP" sz="9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pPr algn="ctr"/>
                      <a:r>
                        <a:rPr kumimoji="1" lang="ja-JP" altLang="en-US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企業</a:t>
                      </a:r>
                      <a:r>
                        <a:rPr kumimoji="1" lang="en-US" altLang="ja-JP" sz="8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PR</a:t>
                      </a:r>
                      <a:endParaRPr kumimoji="1" lang="ja-JP" altLang="en-US" sz="8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9">
                  <a:txBody>
                    <a:bodyPr/>
                    <a:lstStyle/>
                    <a:p>
                      <a:r>
                        <a:rPr kumimoji="1" lang="ja-JP" altLang="en-US" sz="900" dirty="0">
                          <a:latin typeface="メイリオ"/>
                          <a:ea typeface="メイリオ"/>
                        </a:rPr>
                        <a:t> </a:t>
                      </a:r>
                      <a:r>
                        <a:rPr kumimoji="1" lang="ja-JP" altLang="en-US" sz="9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野菜の生産加工を行っています。札幌に本社を置き、おいしい食品でお客様と地域に貢献する企業です。</a:t>
                      </a:r>
                      <a:endParaRPr kumimoji="1" lang="en-US" altLang="ja-JP" sz="9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r>
                        <a:rPr kumimoji="1" lang="ja-JP" altLang="en-US" sz="9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人材育成に力を入れ、研修制度も整っていますので、未経験の方でも安心してください！</a:t>
                      </a:r>
                      <a:r>
                        <a:rPr kumimoji="1" lang="ja-JP" altLang="en-US" sz="900" dirty="0">
                          <a:latin typeface="メイリオ"/>
                          <a:ea typeface="メイリオ"/>
                        </a:rPr>
                        <a:t>                                                                                                                                                                                                             </a:t>
                      </a:r>
                      <a:r>
                        <a:rPr kumimoji="1" lang="ja-JP" altLang="en-US" sz="900" dirty="0"/>
                        <a:t> </a:t>
                      </a:r>
                    </a:p>
                  </a:txBody>
                  <a:tcPr anchor="ctr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 sz="900" dirty="0"/>
                    </a:p>
                  </a:txBody>
                  <a:tcP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 sz="9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kumimoji="1" lang="en-US" altLang="ja-JP" sz="9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/>
                </a:extLst>
              </a:tr>
            </a:tbl>
          </a:graphicData>
        </a:graphic>
      </p:graphicFrame>
      <p:sp>
        <p:nvSpPr>
          <p:cNvPr id="1118" name="WordArt 48"/>
          <p:cNvSpPr>
            <a:spLocks noChangeArrowheads="1" noChangeShapeType="1" noTextEdit="1"/>
          </p:cNvSpPr>
          <p:nvPr/>
        </p:nvSpPr>
        <p:spPr>
          <a:xfrm>
            <a:off x="612640" y="5868854"/>
            <a:ext cx="457872" cy="400041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ja-JP" altLang="en-US" sz="3600" kern="10" dirty="0">
                <a:ln w="9525">
                  <a:solidFill>
                    <a:schemeClr val="tx1"/>
                  </a:solidFill>
                  <a:round/>
                  <a:headEnd/>
                  <a:tailEnd/>
                </a:ln>
                <a:latin typeface="ＭＳ Ｐゴシック"/>
                <a:ea typeface="ＭＳ Ｐゴシック"/>
              </a:rPr>
              <a:t>●</a:t>
            </a:r>
          </a:p>
        </p:txBody>
      </p:sp>
      <p:graphicFrame>
        <p:nvGraphicFramePr>
          <p:cNvPr id="1119" name="四角形 49"/>
          <p:cNvGraphicFramePr>
            <a:graphicFrameLocks noGrp="1"/>
          </p:cNvGraphicFramePr>
          <p:nvPr/>
        </p:nvGraphicFramePr>
        <p:xfrm>
          <a:off x="540631" y="9637789"/>
          <a:ext cx="6575683" cy="77306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08113"/>
                <a:gridCol w="1224136"/>
                <a:gridCol w="864096"/>
                <a:gridCol w="1632908"/>
                <a:gridCol w="656492"/>
                <a:gridCol w="1189938"/>
              </a:tblGrid>
              <a:tr h="196933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持込機材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PC、モニター</a:t>
                      </a:r>
                      <a:endParaRPr kumimoji="1" lang="en-US" altLang="ja-JP" sz="9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0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電源使用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□しない　■する（　２口）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8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当日来場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　１人（上限</a:t>
                      </a:r>
                      <a:r>
                        <a:rPr kumimoji="1" lang="en-US" altLang="ja-JP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2</a:t>
                      </a:r>
                      <a:r>
                        <a:rPr kumimoji="1" lang="ja-JP" altLang="en-US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名）</a:t>
                      </a:r>
                      <a:endParaRPr kumimoji="1" lang="en-US" altLang="ja-JP" sz="9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/>
                </a:extLst>
              </a:tr>
              <a:tr h="229397">
                <a:tc gridSpan="2">
                  <a:txBody>
                    <a:bodyPr/>
                    <a:lstStyle/>
                    <a:p>
                      <a:pPr algn="ctr"/>
                      <a:r>
                        <a:rPr kumimoji="1" lang="ja-JP" altLang="en-US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貴社の採用関係の</a:t>
                      </a:r>
                      <a:r>
                        <a:rPr kumimoji="1" lang="en-US" altLang="ja-JP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SNS・YouTube等</a:t>
                      </a:r>
                      <a:endParaRPr sz="900"/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en-US" altLang="ja-JP" sz="9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l"/>
                      <a:r>
                        <a:rPr kumimoji="1" lang="en-US" altLang="ja-JP" sz="8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・Instagram</a:t>
                      </a:r>
                      <a:r>
                        <a:rPr kumimoji="1" lang="ja-JP" altLang="en-US" sz="8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　＠</a:t>
                      </a:r>
                      <a:r>
                        <a:rPr kumimoji="1" lang="en-US" altLang="ja-JP" sz="800" dirty="0" err="1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hokkaidoXXXX　　　</a:t>
                      </a:r>
                      <a:r>
                        <a:rPr kumimoji="1" lang="en-US" altLang="ja-JP" sz="800" dirty="0" err="1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・YouTube　https://www.youtube.com/xxxxxx</a:t>
                      </a:r>
                      <a:endParaRPr kumimoji="1" lang="en-US" altLang="ja-JP" sz="900" dirty="0" err="1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9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8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en-US" altLang="ja-JP" sz="9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/>
                </a:extLst>
              </a:tr>
              <a:tr h="297743">
                <a:tc gridSpan="2">
                  <a:txBody>
                    <a:bodyPr/>
                    <a:lstStyle/>
                    <a:p>
                      <a:pPr algn="ctr"/>
                      <a:r>
                        <a:rPr kumimoji="1" lang="ja-JP" altLang="en-US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ハローワーク提出求人の貴社事業所番号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en-US" altLang="ja-JP" sz="9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l"/>
                      <a:r>
                        <a:rPr lang="ja-JP" altLang="en-US" sz="900"/>
                        <a:t>0101-123456-7</a:t>
                      </a:r>
                      <a:endParaRPr kumimoji="1" lang="en-US" altLang="ja-JP" sz="900" dirty="0" err="1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9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8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en-US" altLang="ja-JP" sz="9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/>
                </a:extLst>
              </a:tr>
            </a:tbl>
          </a:graphicData>
        </a:graphic>
      </p:graphicFrame>
      <p:sp>
        <p:nvSpPr>
          <p:cNvPr id="1120" name="正方形/長方形 32"/>
          <p:cNvSpPr/>
          <p:nvPr/>
        </p:nvSpPr>
        <p:spPr>
          <a:xfrm rot="20640000">
            <a:off x="348550" y="5730301"/>
            <a:ext cx="809625" cy="287337"/>
          </a:xfrm>
          <a:prstGeom prst="rect">
            <a:avLst/>
          </a:prstGeom>
          <a:solidFill>
            <a:srgbClr val="FF0000"/>
          </a:solidFill>
          <a:ln w="25400" cap="flat" cmpd="sng" algn="ctr">
            <a:solidFill>
              <a:srgbClr val="FF0000"/>
            </a:solidFill>
            <a:prstDash val="solid"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ja-JP" altLang="en-US" sz="16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記入例</a:t>
            </a:r>
          </a:p>
        </p:txBody>
      </p:sp>
      <p:sp>
        <p:nvSpPr>
          <p:cNvPr id="1121" name="吹き出し: 角を丸めた四角形 52"/>
          <p:cNvSpPr/>
          <p:nvPr/>
        </p:nvSpPr>
        <p:spPr>
          <a:xfrm>
            <a:off x="1692631" y="6068874"/>
            <a:ext cx="1009937" cy="195450"/>
          </a:xfrm>
          <a:prstGeom prst="wedgeRoundRectCallout">
            <a:avLst>
              <a:gd name="adj1" fmla="val -127726"/>
              <a:gd name="adj2" fmla="val -31010"/>
              <a:gd name="adj3" fmla="val 16667"/>
            </a:avLst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22" name="テキスト ボックス 53"/>
          <p:cNvSpPr txBox="1"/>
          <p:nvPr/>
        </p:nvSpPr>
        <p:spPr>
          <a:xfrm>
            <a:off x="1692631" y="6068874"/>
            <a:ext cx="1048379" cy="183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6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ここにブース番号が入ります</a:t>
            </a:r>
            <a:endParaRPr>
              <a:solidFill>
                <a:srgbClr val="FF0000"/>
              </a:solidFill>
            </a:endParaRPr>
          </a:p>
        </p:txBody>
      </p:sp>
      <p:sp>
        <p:nvSpPr>
          <p:cNvPr id="1123" name="吹き出し: 角を丸めた四角形 54"/>
          <p:cNvSpPr/>
          <p:nvPr/>
        </p:nvSpPr>
        <p:spPr>
          <a:xfrm>
            <a:off x="3290860" y="5850700"/>
            <a:ext cx="993771" cy="212799"/>
          </a:xfrm>
          <a:prstGeom prst="wedgeRoundRectCallout">
            <a:avLst>
              <a:gd name="adj1" fmla="val -38718"/>
              <a:gd name="adj2" fmla="val 157651"/>
              <a:gd name="adj3" fmla="val 16667"/>
            </a:avLst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24" name="四角形 55"/>
          <p:cNvSpPr/>
          <p:nvPr/>
        </p:nvSpPr>
        <p:spPr>
          <a:xfrm>
            <a:off x="774924" y="1546654"/>
            <a:ext cx="2400250" cy="428934"/>
          </a:xfrm>
          <a:prstGeom prst="rect">
            <a:avLst/>
          </a:prstGeom>
          <a:solidFill>
            <a:schemeClr val="bg1">
              <a:lumMod val="85000"/>
            </a:schemeClr>
          </a:solidFill>
          <a:ln w="25400" cap="flat" cmpd="sng" algn="ctr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defRPr lang="ja-JP" altLang="en-US"/>
            </a:pPr>
            <a:endParaRPr lang="ja-JP" altLang="en-US"/>
          </a:p>
        </p:txBody>
      </p:sp>
      <p:sp>
        <p:nvSpPr>
          <p:cNvPr id="1125" name="テキスト 56"/>
          <p:cNvSpPr txBox="1"/>
          <p:nvPr/>
        </p:nvSpPr>
        <p:spPr>
          <a:xfrm>
            <a:off x="1494274" y="1638457"/>
            <a:ext cx="1090180" cy="245328"/>
          </a:xfrm>
          <a:prstGeom prst="rect">
            <a:avLst/>
          </a:prstGeom>
        </p:spPr>
        <p:txBody>
          <a:bodyPr wrap="none">
            <a:spAutoFit/>
          </a:bodyPr>
          <a:p>
            <a:pPr>
              <a:defRPr lang="ja-JP" altLang="en-US"/>
            </a:pPr>
            <a:r>
              <a:rPr lang="ja-JP" altLang="en-US" sz="1000">
                <a:latin typeface="Meiryo UI"/>
                <a:ea typeface="Meiryo UI"/>
              </a:rPr>
              <a:t>ジョブカフェ使用欄</a:t>
            </a:r>
            <a:endParaRPr lang="ja-JP" altLang="en-US" sz="1000">
              <a:latin typeface="Meiryo UI"/>
              <a:ea typeface="Meiryo UI"/>
            </a:endParaRPr>
          </a:p>
        </p:txBody>
      </p:sp>
      <p:sp>
        <p:nvSpPr>
          <p:cNvPr id="1126" name="四角形 57"/>
          <p:cNvSpPr/>
          <p:nvPr/>
        </p:nvSpPr>
        <p:spPr>
          <a:xfrm>
            <a:off x="684631" y="6280580"/>
            <a:ext cx="2400250" cy="428934"/>
          </a:xfrm>
          <a:prstGeom prst="rect">
            <a:avLst/>
          </a:prstGeom>
          <a:solidFill>
            <a:schemeClr val="bg1">
              <a:lumMod val="85000"/>
            </a:schemeClr>
          </a:solidFill>
          <a:ln w="25400" cap="flat" cmpd="sng" algn="ctr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defRPr lang="ja-JP" altLang="en-US"/>
            </a:pPr>
            <a:endParaRPr lang="ja-JP" altLang="en-US"/>
          </a:p>
        </p:txBody>
      </p:sp>
      <p:sp>
        <p:nvSpPr>
          <p:cNvPr id="1127" name="テキスト 58"/>
          <p:cNvSpPr txBox="1"/>
          <p:nvPr/>
        </p:nvSpPr>
        <p:spPr>
          <a:xfrm>
            <a:off x="1078901" y="6298552"/>
            <a:ext cx="1792295" cy="399217"/>
          </a:xfrm>
          <a:prstGeom prst="rect">
            <a:avLst/>
          </a:prstGeom>
        </p:spPr>
        <p:txBody>
          <a:bodyPr wrap="none">
            <a:spAutoFit/>
          </a:bodyPr>
          <a:p>
            <a:pPr algn="ctr">
              <a:defRPr lang="ja-JP" altLang="en-US"/>
            </a:pPr>
            <a:r>
              <a:rPr lang="ja-JP" altLang="en-US" sz="1000">
                <a:latin typeface="Meiryo UI"/>
                <a:ea typeface="Meiryo UI"/>
              </a:rPr>
              <a:t>ジョブカフェ使用欄</a:t>
            </a:r>
            <a:endParaRPr lang="ja-JP" altLang="en-US" sz="1000">
              <a:latin typeface="Meiryo UI"/>
              <a:ea typeface="Meiryo UI"/>
            </a:endParaRPr>
          </a:p>
          <a:p>
            <a:pPr algn="ctr">
              <a:defRPr lang="ja-JP" altLang="en-US"/>
            </a:pPr>
            <a:r>
              <a:rPr lang="ja-JP" altLang="en-US" sz="1000" b="1">
                <a:solidFill>
                  <a:srgbClr val="FF0000"/>
                </a:solidFill>
                <a:latin typeface="Meiryo UI"/>
                <a:ea typeface="Meiryo UI"/>
              </a:rPr>
              <a:t>ここには何も入れないでください</a:t>
            </a:r>
            <a:endParaRPr lang="ja-JP" altLang="en-US" sz="1000" b="1">
              <a:solidFill>
                <a:srgbClr val="FF0000"/>
              </a:solidFill>
              <a:latin typeface="Meiryo UI"/>
              <a:ea typeface="Meiryo UI"/>
            </a:endParaRPr>
          </a:p>
        </p:txBody>
      </p:sp>
      <p:pic>
        <p:nvPicPr>
          <p:cNvPr id="1128" name="図 4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05107" y="6269224"/>
            <a:ext cx="457872" cy="457872"/>
          </a:xfrm>
          <a:prstGeom prst="rect">
            <a:avLst/>
          </a:prstGeom>
        </p:spPr>
      </p:pic>
      <p:sp>
        <p:nvSpPr>
          <p:cNvPr id="1129" name="吹き出し: 角を丸めた四角形 35"/>
          <p:cNvSpPr/>
          <p:nvPr/>
        </p:nvSpPr>
        <p:spPr>
          <a:xfrm>
            <a:off x="6511152" y="7837789"/>
            <a:ext cx="612973" cy="287337"/>
          </a:xfrm>
          <a:prstGeom prst="wedgeRoundRectCallout">
            <a:avLst>
              <a:gd name="adj1" fmla="val -11461"/>
              <a:gd name="adj2" fmla="val 82671"/>
              <a:gd name="adj3" fmla="val 16667"/>
            </a:avLst>
          </a:prstGeom>
          <a:solidFill>
            <a:srgbClr val="FFFFFF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30" name="テキスト ボックス 36"/>
          <p:cNvSpPr txBox="1"/>
          <p:nvPr/>
        </p:nvSpPr>
        <p:spPr>
          <a:xfrm>
            <a:off x="6490685" y="7852863"/>
            <a:ext cx="705459" cy="27610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または「有」</a:t>
            </a:r>
            <a:endParaRPr kumimoji="1" lang="en-US" altLang="ja-JP" sz="600" dirty="0">
              <a:solidFill>
                <a:srgbClr val="FF000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kumimoji="1" lang="ja-JP" altLang="en-US" sz="6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「希望による」など</a:t>
            </a:r>
            <a:endParaRPr>
              <a:solidFill>
                <a:srgbClr val="FF0000"/>
              </a:solidFill>
            </a:endParaRPr>
          </a:p>
        </p:txBody>
      </p:sp>
      <p:sp>
        <p:nvSpPr>
          <p:cNvPr id="1131" name="楕円 59"/>
          <p:cNvSpPr/>
          <p:nvPr/>
        </p:nvSpPr>
        <p:spPr>
          <a:xfrm>
            <a:off x="5488195" y="8848017"/>
            <a:ext cx="576775" cy="216000"/>
          </a:xfrm>
          <a:prstGeom prst="ellipse">
            <a:avLst/>
          </a:prstGeom>
          <a:noFill/>
          <a:ln w="12700" cap="flat" cmpd="sng" algn="ctr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defRPr lang="ja-JP" altLang="en-US"/>
            </a:pPr>
            <a:endParaRPr lang="ja-JP" altLang="en-US"/>
          </a:p>
        </p:txBody>
      </p:sp>
      <p:sp>
        <p:nvSpPr>
          <p:cNvPr id="1132" name="テキスト ボックス 60"/>
          <p:cNvSpPr txBox="1"/>
          <p:nvPr/>
        </p:nvSpPr>
        <p:spPr>
          <a:xfrm>
            <a:off x="5508631" y="7261789"/>
            <a:ext cx="937895" cy="1837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6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通勤手当以外の諸手当</a:t>
            </a:r>
            <a:endParaRPr kumimoji="1" lang="ja-JP" altLang="en-US" sz="600" dirty="0">
              <a:solidFill>
                <a:srgbClr val="FF000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133" name="吹き出し: 角を丸めた四角形 61"/>
          <p:cNvSpPr/>
          <p:nvPr/>
        </p:nvSpPr>
        <p:spPr>
          <a:xfrm>
            <a:off x="5535871" y="7277814"/>
            <a:ext cx="912441" cy="152617"/>
          </a:xfrm>
          <a:prstGeom prst="wedgeRoundRectCallout">
            <a:avLst>
              <a:gd name="adj1" fmla="val -71192"/>
              <a:gd name="adj2" fmla="val -26322"/>
              <a:gd name="adj3" fmla="val 16667"/>
            </a:avLst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34" name="吹き出し: 角を丸めた四角形 41"/>
          <p:cNvSpPr/>
          <p:nvPr/>
        </p:nvSpPr>
        <p:spPr>
          <a:xfrm>
            <a:off x="6489730" y="7118120"/>
            <a:ext cx="612973" cy="287337"/>
          </a:xfrm>
          <a:prstGeom prst="wedgeRoundRectCallout">
            <a:avLst>
              <a:gd name="adj1" fmla="val -51126"/>
              <a:gd name="adj2" fmla="val -93245"/>
              <a:gd name="adj3" fmla="val 16667"/>
            </a:avLst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35" name="テキスト ボックス 42"/>
          <p:cNvSpPr txBox="1"/>
          <p:nvPr/>
        </p:nvSpPr>
        <p:spPr>
          <a:xfrm>
            <a:off x="6436115" y="7108685"/>
            <a:ext cx="732711" cy="27610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求める方の属性を</a:t>
            </a:r>
            <a:endParaRPr kumimoji="1" lang="en-US" altLang="ja-JP" sz="600" dirty="0">
              <a:solidFill>
                <a:srgbClr val="FF000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lang="ja-JP" altLang="en-US" sz="6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ご</a:t>
            </a:r>
            <a:r>
              <a:rPr kumimoji="1" lang="ja-JP" altLang="en-US" sz="6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記載ください</a:t>
            </a:r>
            <a:endParaRPr>
              <a:solidFill>
                <a:srgbClr val="FF0000"/>
              </a:solidFill>
            </a:endParaRPr>
          </a:p>
        </p:txBody>
      </p:sp>
      <p:sp>
        <p:nvSpPr>
          <p:cNvPr id="1136" name="テキスト ボックス 62"/>
          <p:cNvSpPr txBox="1"/>
          <p:nvPr/>
        </p:nvSpPr>
        <p:spPr>
          <a:xfrm>
            <a:off x="5425235" y="10105649"/>
            <a:ext cx="1739396" cy="214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8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SNSはアカウント名を含め教えて下さい</a:t>
            </a:r>
            <a:endParaRPr kumimoji="1" lang="ja-JP" altLang="en-US" sz="600" dirty="0">
              <a:solidFill>
                <a:srgbClr val="FF000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137" name="吹き出し: 角を丸めた四角形 63"/>
          <p:cNvSpPr/>
          <p:nvPr/>
        </p:nvSpPr>
        <p:spPr>
          <a:xfrm>
            <a:off x="5491358" y="10140339"/>
            <a:ext cx="1594072" cy="168642"/>
          </a:xfrm>
          <a:prstGeom prst="wedgeRoundRectCallout">
            <a:avLst>
              <a:gd name="adj1" fmla="val -67278"/>
              <a:gd name="adj2" fmla="val -71652"/>
              <a:gd name="adj3" fmla="val 16667"/>
            </a:avLst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38" name="テキスト ボックス 37"/>
          <p:cNvSpPr txBox="1"/>
          <p:nvPr/>
        </p:nvSpPr>
        <p:spPr>
          <a:xfrm>
            <a:off x="3251895" y="5850701"/>
            <a:ext cx="1104271" cy="183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6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貴社ホームページの</a:t>
            </a:r>
            <a:r>
              <a:rPr kumimoji="1" lang="en-US" altLang="ja-JP" sz="6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QR</a:t>
            </a:r>
            <a:r>
              <a:rPr kumimoji="1" lang="ja-JP" altLang="en-US" sz="6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コード</a:t>
            </a:r>
            <a:endParaRPr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703471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  <a:tileRect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/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  <a:tileRect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  <a:tileRect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/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  <a:tileRect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AE5FC2DC2133BD41B0B282F9F7FE8968" ma:contentTypeVersion="23" ma:contentTypeDescription="新しいドキュメントを作成します。" ma:contentTypeScope="" ma:versionID="bf8774ea33fc45d1d7951b669aa93e0f">
  <xsd:schema xmlns:xsd="http://www.w3.org/2001/XMLSchema" xmlns:xs="http://www.w3.org/2001/XMLSchema" xmlns:p="http://schemas.microsoft.com/office/2006/metadata/properties" xmlns:ns2="7c505cc7-65f7-4251-a48d-ceafe53484bf" xmlns:ns3="5e9f2c62-2c0d-4449-a541-31277517fa0b" targetNamespace="http://schemas.microsoft.com/office/2006/metadata/properties" ma:root="true" ma:fieldsID="1dd17ee3da14859428721bd1994d11c9" ns2:_="" ns3:_="">
    <xsd:import namespace="7c505cc7-65f7-4251-a48d-ceafe53484bf"/>
    <xsd:import namespace="5e9f2c62-2c0d-4449-a541-31277517fa0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Location" minOccurs="0"/>
                <xsd:element ref="ns2:MediaLengthInSeconds" minOccurs="0"/>
                <xsd:element ref="ns3:SharedWithUsers" minOccurs="0"/>
                <xsd:element ref="ns3:SharedWithDetails" minOccurs="0"/>
                <xsd:element ref="ns3:search_language" minOccurs="0"/>
                <xsd:element ref="ns2:_x8996__x8074__x5f8c__x524a__x9664__x3059__x308b__x305f__x3081__x306e__x30c1__x30a7__x30c3__x30af_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  <xsd:element ref="ns2:_x30d7__x30ec__x30d3__x30e5__x30fc_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c505cc7-65f7-4251-a48d-ceafe53484b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1" nillable="true" ma:taxonomy="true" ma:internalName="lcf76f155ced4ddcb4097134ff3c332f" ma:taxonomyFieldName="MediaServiceImageTags" ma:displayName="画像タグ" ma:readOnly="false" ma:fieldId="{5cf76f15-5ced-4ddc-b409-7134ff3c332f}" ma:taxonomyMulti="true" ma:sspId="2c8192f7-461b-46cc-9b8d-4b25a74ae44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_x8996__x8074__x5f8c__x524a__x9664__x3059__x308b__x305f__x3081__x306e__x30c1__x30a7__x30c3__x30af_" ma:index="24" nillable="true" ma:displayName="視聴後削除するためのチェック" ma:format="Dropdown" ma:internalName="_x8996__x8074__x5f8c__x524a__x9664__x3059__x308b__x305f__x3081__x306e__x30c1__x30a7__x30c3__x30af_">
      <xsd:simpleType>
        <xsd:restriction base="dms:Choice">
          <xsd:enumeration value="臼田統括"/>
          <xsd:enumeration value="今井"/>
          <xsd:enumeration value="選択肢 3"/>
        </xsd:restriction>
      </xsd:simpleType>
    </xsd:element>
    <xsd:element name="MediaServiceObjectDetectorVersions" ma:index="25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6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7" nillable="true" ma:displayName="MediaServiceBillingMetadata" ma:hidden="true" ma:internalName="MediaServiceBillingMetadata" ma:readOnly="true">
      <xsd:simpleType>
        <xsd:restriction base="dms:Note"/>
      </xsd:simpleType>
    </xsd:element>
    <xsd:element name="_x30d7__x30ec__x30d3__x30e5__x30fc_" ma:index="28" nillable="true" ma:displayName="プレビュー" ma:format="Thumbnail" ma:internalName="_x30d7__x30ec__x30d3__x30e5__x30fc_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e9f2c62-2c0d-4449-a541-31277517fa0b" elementFormDefault="qualified">
    <xsd:import namespace="http://schemas.microsoft.com/office/2006/documentManagement/types"/>
    <xsd:import namespace="http://schemas.microsoft.com/office/infopath/2007/PartnerControls"/>
    <xsd:element name="TaxCatchAll" ma:index="12" nillable="true" ma:displayName="Taxonomy Catch All Column" ma:hidden="true" ma:list="{6648a203-0211-46be-9921-9f6d27fb6bdd}" ma:internalName="TaxCatchAll" ma:showField="CatchAllData" ma:web="5e9f2c62-2c0d-4449-a541-31277517fa0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1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2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  <xsd:element name="search_language" ma:index="23" nillable="true" ma:displayName="search_language" ma:default="ja" ma:internalName="search_language">
      <xsd:simpleType>
        <xsd:restriction base="dms:Text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x8996__x8074__x5f8c__x524a__x9664__x3059__x308b__x305f__x3081__x306e__x30c1__x30a7__x30c3__x30af_ xmlns="7c505cc7-65f7-4251-a48d-ceafe53484bf" xsi:nil="true"/>
    <_x30d7__x30ec__x30d3__x30e5__x30fc_ xmlns="7c505cc7-65f7-4251-a48d-ceafe53484bf" xsi:nil="true"/>
    <lcf76f155ced4ddcb4097134ff3c332f xmlns="7c505cc7-65f7-4251-a48d-ceafe53484bf">
      <Terms xmlns="http://schemas.microsoft.com/office/infopath/2007/PartnerControls"/>
    </lcf76f155ced4ddcb4097134ff3c332f>
    <TaxCatchAll xmlns="5e9f2c62-2c0d-4449-a541-31277517fa0b" xsi:nil="true"/>
    <search_language xmlns="5e9f2c62-2c0d-4449-a541-31277517fa0b">ja</search_language>
  </documentManagement>
</p:properties>
</file>

<file path=customXml/itemProps1.xml><?xml version="1.0" encoding="utf-8"?>
<ds:datastoreItem xmlns:ds="http://schemas.openxmlformats.org/officeDocument/2006/customXml" ds:itemID="{5D9C44B8-2D85-477A-B2A8-49374E6ED38A}"/>
</file>

<file path=customXml/itemProps2.xml><?xml version="1.0" encoding="utf-8"?>
<ds:datastoreItem xmlns:ds="http://schemas.openxmlformats.org/officeDocument/2006/customXml" ds:itemID="{F7580512-330F-4931-9A73-043AB892ABAE}"/>
</file>

<file path=customXml/itemProps3.xml><?xml version="1.0" encoding="utf-8"?>
<ds:datastoreItem xmlns:ds="http://schemas.openxmlformats.org/officeDocument/2006/customXml" ds:itemID="{08BFBE44-8A27-4072-B742-A2E17C366768}"/>
</file>

<file path=docProps/app.xml><?xml version="1.0" encoding="utf-8"?>
<Properties xmlns:vt="http://schemas.openxmlformats.org/officeDocument/2006/docPropsVTypes" xmlns="http://schemas.openxmlformats.org/officeDocument/2006/extended-properties">
  <TotalTime>3352</TotalTime>
  <Words>738</Words>
  <Application>JUST Focus</Application>
  <Paragraphs>119</Paragraph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HGP創英角ｺﾞｼｯｸUB</vt:lpstr>
      <vt:lpstr>Meiryo UI</vt:lpstr>
      <vt:lpstr>ＭＳ Ｐゴシック</vt:lpstr>
      <vt:lpstr>メイリオ</vt:lpstr>
      <vt:lpstr>Arial</vt:lpstr>
      <vt:lpstr>Calibri</vt:lpstr>
      <vt:lpstr>Office ​​テーマ</vt:lpstr>
      <vt:lpstr>PowerPoint プレゼンテーション</vt:lpstr>
    </vt:vector>
  </TitlesOfParts>
  <LinksUpToDate>false</LinksUpToDate>
  <SharedDoc>false</SharedDoc>
  <HyperlinksChanged>false</HyperlinksChanged>
  <AppVersion>5.0.4</AppVersion>
  <PresentationFormat>ユーザー設定</PresentationFormat>
  <Slides>1</Slides>
  <Notes>1</Notes>
  <HiddenSlides>0</HiddenSlides>
  <MMClips>0</MMClip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FJ-USER</dc:creator>
  <cp:lastModifiedBy>JC-AD009</cp:lastModifiedBy>
  <cp:revision>268</cp:revision>
  <cp:lastPrinted>2024-06-11T02:42:01Z</cp:lastPrinted>
  <dcterms:created xsi:type="dcterms:W3CDTF">2019-05-15T08:54:09Z</dcterms:created>
  <dcterms:modified xsi:type="dcterms:W3CDTF">2026-08-19T05:11:06Z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0x010100AE5FC2DC2133BD41B0B282F9F7FE8968</vt:lpwstr>
  </property>
  <property fmtid="{D5CDD505-2E9C-101B-9397-08002B2CF9AE}" pid="3" name="MediaServiceImageTags">
    <vt:lpwstr/>
  </property>
</Properties>
</file>