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"/>
  </p:notesMasterIdLst>
  <p:sldIdLst>
    <p:sldId id="257" r:id="rId4"/>
  </p:sldIdLst>
  <p:sldSz cx="7561263" cy="10693400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romi-kawamura" initials="h" lastIdx="0" clrIdx="0">
    <p:extLst>
      <p:ext uri="{19B8F6BF-5375-455C-9EA6-DF929625EA0E}">
        <p15:presenceInfo xmlns:p15="http://schemas.microsoft.com/office/powerpoint/2012/main" userId="S-1-5-21-3497546688-1402970770-2837436233-38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restored">
    <p:restoredLeft sz="13983"/>
    <p:restoredTop sz="91929"/>
  </p:normalViewPr>
  <p:slideViewPr>
    <p:cSldViewPr>
      <p:cViewPr>
        <p:scale>
          <a:sx n="174" d="100"/>
          <a:sy n="174" d="100"/>
        </p:scale>
        <p:origin x="204" y="10476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theme" Target="theme/theme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1.xml"/><Relationship Id="rId9" Type="http://schemas.openxmlformats.org/officeDocument/2006/relationships/customXml" Target="../customXml/item1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624" cy="493554"/>
          </a:xfrm>
          <a:prstGeom prst="rect">
            <a:avLst/>
          </a:prstGeom>
        </p:spPr>
        <p:txBody>
          <a:bodyPr vert="horz" lIns="91397" tIns="45698" rIns="91397" bIns="4569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140" y="1"/>
            <a:ext cx="2918036" cy="493554"/>
          </a:xfrm>
          <a:prstGeom prst="rect">
            <a:avLst/>
          </a:prstGeom>
        </p:spPr>
        <p:txBody>
          <a:bodyPr vert="horz" lIns="91397" tIns="45698" rIns="91397" bIns="45698" rtlCol="0"/>
          <a:lstStyle>
            <a:lvl1pPr algn="r">
              <a:defRPr sz="1200"/>
            </a:lvl1pPr>
          </a:lstStyle>
          <a:p>
            <a:fld id="{C7B91B92-3518-48F0-AF79-563C9E1ABE3C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62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7" tIns="45698" rIns="91397" bIns="45698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370" y="4687968"/>
            <a:ext cx="5388610" cy="4441984"/>
          </a:xfrm>
          <a:prstGeom prst="rect">
            <a:avLst/>
          </a:prstGeom>
        </p:spPr>
        <p:txBody>
          <a:bodyPr vert="horz" lIns="91397" tIns="45698" rIns="91397" bIns="4569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347"/>
            <a:ext cx="2919624" cy="493553"/>
          </a:xfrm>
          <a:prstGeom prst="rect">
            <a:avLst/>
          </a:prstGeom>
        </p:spPr>
        <p:txBody>
          <a:bodyPr vert="horz" lIns="91397" tIns="45698" rIns="91397" bIns="4569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140" y="9374347"/>
            <a:ext cx="2918036" cy="493553"/>
          </a:xfrm>
          <a:prstGeom prst="rect">
            <a:avLst/>
          </a:prstGeom>
        </p:spPr>
        <p:txBody>
          <a:bodyPr vert="horz" lIns="91397" tIns="45698" rIns="91397" bIns="45698" rtlCol="0" anchor="b"/>
          <a:lstStyle>
            <a:lvl1pPr algn="r">
              <a:defRPr sz="1200"/>
            </a:lvl1pPr>
          </a:lstStyle>
          <a:p>
            <a:fld id="{901BF986-116A-4FFD-9D98-1FE5765D81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334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41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42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BF986-116A-4FFD-9D98-1FE5765D815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865358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573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718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534133" y="668338"/>
            <a:ext cx="1405923" cy="142256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12427" y="668338"/>
            <a:ext cx="4095684" cy="142256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7661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51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406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12428" y="3891210"/>
            <a:ext cx="2750147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188595" y="3891210"/>
            <a:ext cx="2751460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66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27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340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70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974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2299952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71CBD-385D-4B2C-B177-816241AB0207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23C30-5396-4982-BB26-B17D87A722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5004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Layout" Target="../slideLayouts/slideLayout1.xml" /><Relationship Id="rId3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7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343899"/>
              </p:ext>
            </p:extLst>
          </p:nvPr>
        </p:nvGraphicFramePr>
        <p:xfrm>
          <a:off x="540270" y="1248086"/>
          <a:ext cx="6577278" cy="36715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290"/>
                <a:gridCol w="1497176"/>
                <a:gridCol w="713322"/>
                <a:gridCol w="208280"/>
                <a:gridCol w="641757"/>
                <a:gridCol w="926983"/>
                <a:gridCol w="413127"/>
                <a:gridCol w="228630"/>
                <a:gridCol w="417300"/>
                <a:gridCol w="532413"/>
              </a:tblGrid>
              <a:tr h="48768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（貴社名）                  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会社所在地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                                                                   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40" marR="91440" marT="45720" marB="45720" vert="horz" anchor="t" anchorCtr="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449580"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900">
                        <a:latin typeface="Meiryo UI"/>
                        <a:ea typeface="Meiryo UI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主な勤務地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                      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1491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［募集職種①］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●●職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ｘｘｘｘｘｘｘｘｘｘｘｘ［正社員・契約社員］（新卒・既卒・中途）                                  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       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8803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［募集職種②］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●●職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ｘｘｘｘｘｘｘｘｘｘｘｘ［正社員・契約社員］（新卒・既卒・中途）                                       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249714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休日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完全週休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日制・シフト制　　年間休日数●日　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通勤手当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　　円                            </a:t>
                      </a:r>
                      <a:endParaRPr kumimoji="1" lang="en-US" altLang="ja-JP" sz="8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転勤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3040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必要スキル・経験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不問　　　　　　　　　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当説明会からの応募とお伝え下さい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取得認定制度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□北海道働き方改革認定制度　　　□ユースエール認定制度　　　□くるみん・トライくるみん・プラチナくるみん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□えるぼし・プラチナえるぼし　　　□その他（　　　　　　　　　　　　　　　　　　　　　　　　　　　　　　　　　　　　　　　）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［事業内容］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kumimoji="1" lang="ja-JP" altLang="en-US" sz="900" dirty="0"/>
                        <a:t> 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08" name="WordArt 34"/>
          <p:cNvSpPr>
            <a:spLocks noChangeArrowheads="1" noChangeShapeType="1" noTextEdit="1"/>
          </p:cNvSpPr>
          <p:nvPr/>
        </p:nvSpPr>
        <p:spPr>
          <a:xfrm>
            <a:off x="612279" y="1289765"/>
            <a:ext cx="457872" cy="4000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●</a:t>
            </a:r>
          </a:p>
        </p:txBody>
      </p:sp>
      <p:sp>
        <p:nvSpPr>
          <p:cNvPr id="1109" name="Text Box 130"/>
          <p:cNvSpPr txBox="1">
            <a:spLocks noChangeArrowheads="1"/>
          </p:cNvSpPr>
          <p:nvPr/>
        </p:nvSpPr>
        <p:spPr>
          <a:xfrm>
            <a:off x="5220631" y="109853"/>
            <a:ext cx="2722563" cy="268847"/>
          </a:xfrm>
          <a:prstGeom prst="rect">
            <a:avLst/>
          </a:prstGeom>
          <a:noFill/>
          <a:ln>
            <a:noFill/>
          </a:ln>
        </p:spPr>
        <p:txBody>
          <a:bodyPr lIns="99569" tIns="49785" rIns="99569" bIns="49785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100" u="sng" dirty="0">
                <a:latin typeface="Meiryo UI"/>
                <a:ea typeface="Meiryo UI"/>
              </a:rPr>
              <a:t>ご提出日　　　　年　　　月　　　日</a:t>
            </a:r>
            <a:endParaRPr>
              <a:latin typeface="Meiryo UI"/>
              <a:ea typeface="Meiryo UI"/>
            </a:endParaRPr>
          </a:p>
        </p:txBody>
      </p:sp>
      <p:sp>
        <p:nvSpPr>
          <p:cNvPr id="1110" name="Text Box 131"/>
          <p:cNvSpPr txBox="1">
            <a:spLocks noChangeArrowheads="1"/>
          </p:cNvSpPr>
          <p:nvPr/>
        </p:nvSpPr>
        <p:spPr>
          <a:xfrm>
            <a:off x="-9320" y="306140"/>
            <a:ext cx="7561263" cy="499680"/>
          </a:xfrm>
          <a:prstGeom prst="rect">
            <a:avLst/>
          </a:prstGeom>
          <a:noFill/>
          <a:ln>
            <a:noFill/>
          </a:ln>
        </p:spPr>
        <p:txBody>
          <a:bodyPr lIns="99569" tIns="49785" rIns="99569" bIns="49785" anchor="t">
            <a:spAutoFit/>
          </a:bodyPr>
          <a:lstStyle>
            <a:lvl1pPr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42950" indent="-28575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430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002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57400" indent="-228600"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altLang="ja-JP" sz="1000" b="1" dirty="0">
                <a:latin typeface="Meiryo UI"/>
                <a:ea typeface="Meiryo UI"/>
              </a:rPr>
              <a:t>2026</a:t>
            </a:r>
            <a:r>
              <a:rPr lang="ja-JP" altLang="en-US" sz="1000" b="1" dirty="0">
                <a:latin typeface="Meiryo UI"/>
                <a:ea typeface="Meiryo UI"/>
              </a:rPr>
              <a:t>年</a:t>
            </a:r>
            <a:r>
              <a:rPr lang="ja-JP" altLang="en-US" sz="800" b="1" dirty="0">
                <a:latin typeface="Meiryo UI"/>
                <a:ea typeface="Meiryo UI"/>
              </a:rPr>
              <a:t>　</a:t>
            </a:r>
            <a:r>
              <a:rPr lang="ja-JP" altLang="en-US" sz="1400" b="1" dirty="0">
                <a:latin typeface="Meiryo UI"/>
                <a:ea typeface="Meiryo UI"/>
              </a:rPr>
              <a:t>8月25</a:t>
            </a:r>
            <a:r>
              <a:rPr lang="ja-JP" altLang="en-US" sz="1400" b="1" dirty="0">
                <a:latin typeface="Meiryo UI"/>
                <a:ea typeface="Meiryo UI"/>
              </a:rPr>
              <a:t>日（火）　「就職・転職お仕事説明会 at xStation01」</a:t>
            </a:r>
            <a:endParaRPr lang="ja-JP" altLang="en-US" sz="1400" b="1" dirty="0">
              <a:latin typeface="Meiryo UI"/>
              <a:ea typeface="Meiryo UI"/>
            </a:endParaRPr>
          </a:p>
          <a:p>
            <a:pPr algn="ctr" eaLnBrk="1" hangingPunct="1">
              <a:defRPr/>
            </a:pP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リーフレット原稿　ご提出のお願い</a:t>
            </a:r>
            <a:r>
              <a:rPr lang="ja-JP" altLang="en-US" sz="1050" b="1" dirty="0">
                <a:ea typeface="HGP創英角ｺﾞｼｯｸUB" pitchFamily="50" charset="-128"/>
              </a:rPr>
              <a:t>　</a:t>
            </a:r>
            <a:endParaRPr lang="ja-JP" altLang="en-US" sz="1600" dirty="0">
              <a:ea typeface="HGP創英角ｺﾞｼｯｸUB" pitchFamily="50" charset="-128"/>
            </a:endParaRPr>
          </a:p>
        </p:txBody>
      </p:sp>
      <p:sp>
        <p:nvSpPr>
          <p:cNvPr id="1111" name="正方形/長方形 13"/>
          <p:cNvSpPr/>
          <p:nvPr/>
        </p:nvSpPr>
        <p:spPr>
          <a:xfrm>
            <a:off x="383046" y="10292631"/>
            <a:ext cx="4117585" cy="238069"/>
          </a:xfrm>
          <a:prstGeom prst="rect">
            <a:avLst/>
          </a:prstGeom>
        </p:spPr>
        <p:txBody>
          <a:bodyPr wrap="square" lIns="99569" tIns="49785" rIns="99569" bIns="49785">
            <a:spAutoFit/>
          </a:bodyPr>
          <a:lstStyle/>
          <a:p>
            <a:pPr>
              <a:defRPr/>
            </a:pPr>
            <a:r>
              <a:rPr lang="ja-JP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送信先：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ジョブカフェ北海道（佐竹、川村）</a:t>
            </a:r>
            <a:r>
              <a:rPr lang="en-US" altLang="ja-JP" sz="900" b="1" dirty="0">
                <a:latin typeface="+mj-ea"/>
                <a:ea typeface="+mj-ea"/>
              </a:rPr>
              <a:t>event@jobcafe-h.jp</a:t>
            </a:r>
            <a:r>
              <a:rPr lang="en-US" altLang="ja-JP" sz="900" b="1" dirty="0">
                <a:latin typeface="+mj-ea"/>
                <a:ea typeface="+mj-ea"/>
              </a:rPr>
              <a:t> </a:t>
            </a:r>
            <a:r>
              <a:rPr lang="en-US" altLang="ja-JP" sz="900" b="1" dirty="0">
                <a:latin typeface="+mj-ea"/>
                <a:ea typeface="+mj-ea"/>
              </a:rPr>
              <a:t>／☎011-209-4510</a:t>
            </a:r>
            <a:r>
              <a:rPr lang="en-US" altLang="ja-JP" sz="800" b="1" dirty="0">
                <a:latin typeface="+mj-ea"/>
                <a:ea typeface="+mj-ea"/>
              </a:rPr>
              <a:t>　</a:t>
            </a:r>
            <a:r>
              <a:rPr lang="ja-JP" altLang="en-US" sz="800" dirty="0">
                <a:latin typeface="+mj-ea"/>
                <a:ea typeface="+mj-ea"/>
              </a:rPr>
              <a:t>　　　　　　　　　　</a:t>
            </a:r>
            <a:r>
              <a:rPr lang="ja-JP" altLang="en-US" sz="900" dirty="0">
                <a:latin typeface="+mj-ea"/>
                <a:ea typeface="+mj-ea"/>
              </a:rPr>
              <a:t>　　　　　　　　　　　　　　　　</a:t>
            </a:r>
            <a:endParaRPr lang="en-US" altLang="ja-JP" sz="1050" b="1" dirty="0">
              <a:latin typeface="+mj-ea"/>
              <a:ea typeface="+mj-ea"/>
            </a:endParaRPr>
          </a:p>
        </p:txBody>
      </p:sp>
      <p:sp>
        <p:nvSpPr>
          <p:cNvPr id="1112" name="テキスト ボックス 15"/>
          <p:cNvSpPr txBox="1">
            <a:spLocks noChangeArrowheads="1"/>
          </p:cNvSpPr>
          <p:nvPr/>
        </p:nvSpPr>
        <p:spPr>
          <a:xfrm>
            <a:off x="478004" y="750456"/>
            <a:ext cx="6493903" cy="506938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t">
            <a:spAutoFit/>
          </a:bodyPr>
          <a:lstStyle/>
          <a:p>
            <a:pPr>
              <a:defRPr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説明会の際、参加者に配布するリーフレットの原稿のご記入をお願い致します。</a:t>
            </a:r>
            <a:r>
              <a:rPr lang="ja-JP" altLang="en-US" sz="900" dirty="0">
                <a:latin typeface="Meiryo UI"/>
                <a:ea typeface="Meiryo UI"/>
              </a:rPr>
              <a:t>以下のフォーマットに必要事項をご記入のうえ、パワーポイント</a:t>
            </a:r>
            <a:endParaRPr lang="en-US" altLang="ja-JP" sz="900" b="1" u="sng" dirty="0">
              <a:latin typeface="Meiryo UI"/>
              <a:ea typeface="Meiryo UI"/>
            </a:endParaRPr>
          </a:p>
          <a:p>
            <a:pPr>
              <a:defRPr/>
            </a:pPr>
            <a:r>
              <a:rPr lang="ja-JP" altLang="en-US" sz="900" dirty="0">
                <a:latin typeface="Meiryo UI"/>
                <a:ea typeface="Meiryo UI"/>
              </a:rPr>
              <a:t>データをメール添付にてご返信ください。</a:t>
            </a:r>
            <a:r>
              <a:rPr lang="ja-JP" altLang="en-US" sz="900" dirty="0">
                <a:latin typeface="Meiryo UI"/>
                <a:ea typeface="Meiryo UI"/>
              </a:rPr>
              <a:t>募集職種が2つ以上の場合は、項目を増やして記載してください。</a:t>
            </a:r>
            <a:r>
              <a:rPr lang="ja-JP" altLang="en-US" sz="900" b="1" u="sng" dirty="0">
                <a:solidFill>
                  <a:srgbClr val="FF0000"/>
                </a:solidFill>
                <a:latin typeface="Meiryo UI"/>
                <a:ea typeface="Meiryo UI"/>
              </a:rPr>
              <a:t>締切：2026年5</a:t>
            </a:r>
            <a:r>
              <a:rPr lang="ja-JP" altLang="en-US" sz="900" b="1" u="sng" dirty="0">
                <a:solidFill>
                  <a:srgbClr val="FF0000"/>
                </a:solidFill>
                <a:latin typeface="Meiryo UI"/>
                <a:ea typeface="Meiryo UI"/>
              </a:rPr>
              <a:t>月22</a:t>
            </a:r>
            <a:r>
              <a:rPr lang="ja-JP" altLang="en-US" sz="900" b="1" u="sng" dirty="0">
                <a:solidFill>
                  <a:srgbClr val="FF0000"/>
                </a:solidFill>
                <a:latin typeface="Meiryo UI"/>
                <a:ea typeface="Meiryo UI"/>
              </a:rPr>
              <a:t>日（金）</a:t>
            </a:r>
            <a:endParaRPr lang="ja-JP" altLang="en-US" sz="900" b="1" u="sng" dirty="0">
              <a:solidFill>
                <a:srgbClr val="FF0000"/>
              </a:solidFill>
              <a:latin typeface="Meiryo UI"/>
              <a:ea typeface="Meiryo UI"/>
            </a:endParaRPr>
          </a:p>
          <a:p>
            <a:pPr>
              <a:defRPr/>
            </a:pP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頂いた原稿は、原則としてそのまま掲載いたしますが、一部文意を変えずに表現などを変更させて頂く場合があります。予めご了承ください。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13" name="テキスト ボックス 26"/>
          <p:cNvSpPr txBox="1"/>
          <p:nvPr/>
        </p:nvSpPr>
        <p:spPr>
          <a:xfrm>
            <a:off x="4273078" y="10300761"/>
            <a:ext cx="3179553" cy="229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9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データはパワーポイントのまま送信をお願い致します。</a:t>
            </a:r>
            <a:endParaRPr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14" name="四角形 29"/>
          <p:cNvGraphicFramePr>
            <a:graphicFrameLocks noGrp="1"/>
          </p:cNvGraphicFramePr>
          <p:nvPr/>
        </p:nvGraphicFramePr>
        <p:xfrm>
          <a:off x="540270" y="4988100"/>
          <a:ext cx="6575683" cy="5294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/>
                  </a:extLst>
                </a:gridCol>
                <a:gridCol w="1224136">
                  <a:extLst>
                    <a:ext uri="{9D8B030D-6E8A-4147-A177-3AD203B41FA5}"/>
                  </a:extLst>
                </a:gridCol>
                <a:gridCol w="864096">
                  <a:extLst>
                    <a:ext uri="{9D8B030D-6E8A-4147-A177-3AD203B41FA5}"/>
                  </a:extLst>
                </a:gridCol>
                <a:gridCol w="1632908">
                  <a:extLst>
                    <a:ext uri="{9D8B030D-6E8A-4147-A177-3AD203B41FA5}"/>
                  </a:extLst>
                </a:gridCol>
                <a:gridCol w="656492">
                  <a:extLst>
                    <a:ext uri="{9D8B030D-6E8A-4147-A177-3AD203B41FA5}"/>
                  </a:extLst>
                </a:gridCol>
                <a:gridCol w="1189938">
                  <a:extLst>
                    <a:ext uri="{9D8B030D-6E8A-4147-A177-3AD203B41FA5}"/>
                  </a:extLst>
                </a:gridCol>
              </a:tblGrid>
              <a:tr h="1879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持込機材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電源使用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□しない　□する（　　口）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当日来場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人（上限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名）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84167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貴社の採用関係の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SNS・YouTube等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15" name="テキスト ボックス 37"/>
          <p:cNvSpPr txBox="1"/>
          <p:nvPr/>
        </p:nvSpPr>
        <p:spPr>
          <a:xfrm>
            <a:off x="3251668" y="5708453"/>
            <a:ext cx="1326607" cy="183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貴社ホームページの</a:t>
            </a:r>
            <a:r>
              <a:rPr kumimoji="1" lang="en-US" altLang="ja-JP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コード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16" name="四角形 45"/>
          <p:cNvSpPr/>
          <p:nvPr/>
        </p:nvSpPr>
        <p:spPr>
          <a:xfrm>
            <a:off x="3205107" y="1700135"/>
            <a:ext cx="494206" cy="428980"/>
          </a:xfrm>
          <a:prstGeom prst="rect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7" name="テキスト 46"/>
          <p:cNvSpPr txBox="1"/>
          <p:nvPr/>
        </p:nvSpPr>
        <p:spPr>
          <a:xfrm>
            <a:off x="3171344" y="1807350"/>
            <a:ext cx="557983" cy="214551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 sz="800">
                <a:latin typeface="Meiryo UI"/>
                <a:ea typeface="Meiryo UI"/>
              </a:rPr>
              <a:t>QRコード</a:t>
            </a:r>
            <a:endParaRPr lang="ja-JP" altLang="en-US" sz="800">
              <a:latin typeface="Meiryo UI"/>
              <a:ea typeface="Meiryo UI"/>
            </a:endParaRPr>
          </a:p>
        </p:txBody>
      </p:sp>
      <p:graphicFrame>
        <p:nvGraphicFramePr>
          <p:cNvPr id="1118" name="表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343899"/>
              </p:ext>
            </p:extLst>
          </p:nvPr>
        </p:nvGraphicFramePr>
        <p:xfrm>
          <a:off x="540631" y="5892226"/>
          <a:ext cx="6577278" cy="3750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8290"/>
                <a:gridCol w="1497176"/>
                <a:gridCol w="713322"/>
                <a:gridCol w="208280"/>
                <a:gridCol w="641757"/>
                <a:gridCol w="926983"/>
                <a:gridCol w="413127"/>
                <a:gridCol w="228630"/>
                <a:gridCol w="417300"/>
                <a:gridCol w="532413"/>
              </a:tblGrid>
              <a:tr h="48768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株式会社ジョブカフェ北海道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</a:t>
                      </a:r>
                    </a:p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会社所在地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060-1234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札幌市中央区北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条西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丁目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大樹生命札幌共同ビル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                      </a:t>
                      </a: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40" marR="91440" marT="45720" marB="45720" vert="horz" anchor="t" anchorCtr="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449580"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900">
                        <a:latin typeface="Meiryo UI"/>
                        <a:ea typeface="Meiryo UI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主な勤務地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kern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札幌市                     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製造業                           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1491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［募集職種①］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生産業務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生産ラインでの一連の作業と機械操作、機械清掃作業［正社員］　（新卒・既卒・中途）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8803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264,000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円（経験・年齢により決定します）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住宅手当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円、家族手当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人、役職手当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28803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［募集職種②］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仕事の内容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給与等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事務職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請求書・見積書発行、電話応対、データ入力作業、一部執務室内の清掃等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正社員登用制度あり　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[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契約社員</a:t>
                      </a:r>
                      <a:r>
                        <a:rPr kumimoji="1" lang="en-US" altLang="ja-JP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]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（中途）</a:t>
                      </a:r>
                      <a:r>
                        <a:rPr kumimoji="1" lang="ja-JP" altLang="en-US" sz="900" u="non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　</a:t>
                      </a:r>
                      <a:endParaRPr kumimoji="1" lang="en-US" altLang="ja-JP" sz="900" u="non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34116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：22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0,000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円～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諸手当：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時間外手当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                                                                                              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休日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完全週休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日制　　　　　　　年間休日数125日　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通勤手当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上限</a:t>
                      </a:r>
                      <a:r>
                        <a:rPr kumimoji="1" lang="en-US" altLang="ja-JP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20,000</a:t>
                      </a:r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r>
                        <a:rPr kumimoji="1" lang="ja-JP" altLang="en-US" sz="8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</a:t>
                      </a:r>
                      <a:endParaRPr kumimoji="1" lang="en-US" altLang="ja-JP" sz="8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転勤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無          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/>
                </a:extLst>
              </a:tr>
              <a:tr h="3040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必要スキル・経験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①②普通自動車運転免許②事務経験者優遇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★未経験可　　★年齢不問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011-123-4567</a:t>
                      </a: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                                   </a:t>
                      </a:r>
                      <a:endParaRPr kumimoji="1" lang="en-US" altLang="ja-JP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当説明会からの応募とお伝え下さい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可     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取得認定制度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■北海道働き方改革認定制度　　　□ユースエール認定制度　　　■くるみん・トライくるみん・プラチナくるみん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/>
                          <a:ea typeface="Meiryo UI"/>
                        </a:rPr>
                        <a:t>□えるぼし・プラチナえるぼし　　　□その他（　　　　　　　　　　　　　　　　　　　　　　　　　　　　　　　　　　　　　　　）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［事業内容］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</a:t>
                      </a:r>
                      <a:r>
                        <a:rPr kumimoji="1" lang="en-US" altLang="ja-JP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野菜の生産加工を行っています。札幌に本社を置き、おいしい食品でお客様と地域に貢献する企業です。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人材育成に力を入れ、研修制度も整っていますので、未経験の方でも安心してください！</a:t>
                      </a:r>
                      <a:r>
                        <a:rPr kumimoji="1" lang="ja-JP" altLang="en-US" sz="900" dirty="0">
                          <a:latin typeface="メイリオ"/>
                          <a:ea typeface="メイリオ"/>
                        </a:rPr>
                        <a:t>    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kumimoji="1" lang="ja-JP" altLang="en-US" sz="900" dirty="0"/>
                        <a:t> 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19" name="WordArt 48"/>
          <p:cNvSpPr>
            <a:spLocks noChangeArrowheads="1" noChangeShapeType="1" noTextEdit="1"/>
          </p:cNvSpPr>
          <p:nvPr/>
        </p:nvSpPr>
        <p:spPr>
          <a:xfrm>
            <a:off x="612640" y="5933905"/>
            <a:ext cx="457872" cy="4000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ＭＳ Ｐゴシック"/>
                <a:ea typeface="ＭＳ Ｐゴシック"/>
              </a:rPr>
              <a:t>●</a:t>
            </a:r>
          </a:p>
        </p:txBody>
      </p:sp>
      <p:graphicFrame>
        <p:nvGraphicFramePr>
          <p:cNvPr id="1120" name="四角形 49"/>
          <p:cNvGraphicFramePr>
            <a:graphicFrameLocks noGrp="1"/>
          </p:cNvGraphicFramePr>
          <p:nvPr/>
        </p:nvGraphicFramePr>
        <p:xfrm>
          <a:off x="540631" y="9702840"/>
          <a:ext cx="6575683" cy="61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8113">
                  <a:extLst>
                    <a:ext uri="{9D8B030D-6E8A-4147-A177-3AD203B41FA5}"/>
                  </a:extLst>
                </a:gridCol>
                <a:gridCol w="1224136">
                  <a:extLst>
                    <a:ext uri="{9D8B030D-6E8A-4147-A177-3AD203B41FA5}"/>
                  </a:extLst>
                </a:gridCol>
                <a:gridCol w="864096">
                  <a:extLst>
                    <a:ext uri="{9D8B030D-6E8A-4147-A177-3AD203B41FA5}"/>
                  </a:extLst>
                </a:gridCol>
                <a:gridCol w="1632908">
                  <a:extLst>
                    <a:ext uri="{9D8B030D-6E8A-4147-A177-3AD203B41FA5}"/>
                  </a:extLst>
                </a:gridCol>
                <a:gridCol w="656492">
                  <a:extLst>
                    <a:ext uri="{9D8B030D-6E8A-4147-A177-3AD203B41FA5}"/>
                  </a:extLst>
                </a:gridCol>
                <a:gridCol w="1189938">
                  <a:extLst>
                    <a:ext uri="{9D8B030D-6E8A-4147-A177-3AD203B41FA5}"/>
                  </a:extLst>
                </a:gridCol>
              </a:tblGrid>
              <a:tr h="1969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持込機材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PC、モニター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電源使用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□しない　■する（　２口）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当日来場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１人（上限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名）</a:t>
                      </a:r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97743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貴社の採用関係の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SNS・YouTube等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・Instagram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＠</a:t>
                      </a:r>
                      <a:r>
                        <a:rPr kumimoji="1" lang="en-US" altLang="ja-JP" sz="9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hokkaidoXXXX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en-US" altLang="ja-JP" sz="9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・YouTube　https://www.youtube.com/xxxxxx</a:t>
                      </a:r>
                      <a:endParaRPr kumimoji="1" lang="en-US" altLang="ja-JP" sz="900" dirty="0" err="1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21" name="正方形/長方形 32"/>
          <p:cNvSpPr/>
          <p:nvPr/>
        </p:nvSpPr>
        <p:spPr>
          <a:xfrm rot="20640000">
            <a:off x="348550" y="5795352"/>
            <a:ext cx="809625" cy="287337"/>
          </a:xfrm>
          <a:prstGeom prst="rect">
            <a:avLst/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記入例</a:t>
            </a:r>
          </a:p>
        </p:txBody>
      </p:sp>
      <p:sp>
        <p:nvSpPr>
          <p:cNvPr id="1122" name="吹き出し: 角を丸めた四角形 52"/>
          <p:cNvSpPr/>
          <p:nvPr/>
        </p:nvSpPr>
        <p:spPr>
          <a:xfrm>
            <a:off x="1536075" y="5677660"/>
            <a:ext cx="1009937" cy="195450"/>
          </a:xfrm>
          <a:prstGeom prst="wedgeRoundRectCallout">
            <a:avLst>
              <a:gd name="adj1" fmla="val -97731"/>
              <a:gd name="adj2" fmla="val 151209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3" name="テキスト ボックス 53"/>
          <p:cNvSpPr txBox="1"/>
          <p:nvPr/>
        </p:nvSpPr>
        <p:spPr>
          <a:xfrm>
            <a:off x="1536075" y="5689337"/>
            <a:ext cx="1048379" cy="183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ここにブース番号が入ります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24" name="吹き出し: 角を丸めた四角形 54"/>
          <p:cNvSpPr/>
          <p:nvPr/>
        </p:nvSpPr>
        <p:spPr>
          <a:xfrm>
            <a:off x="3251668" y="5726349"/>
            <a:ext cx="1152024" cy="212799"/>
          </a:xfrm>
          <a:prstGeom prst="wedgeRoundRectCallout">
            <a:avLst>
              <a:gd name="adj1" fmla="val -37117"/>
              <a:gd name="adj2" fmla="val 212262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5" name="四角形 55"/>
          <p:cNvSpPr/>
          <p:nvPr/>
        </p:nvSpPr>
        <p:spPr>
          <a:xfrm>
            <a:off x="774924" y="1702410"/>
            <a:ext cx="2400250" cy="42893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6" name="テキスト 56"/>
          <p:cNvSpPr txBox="1"/>
          <p:nvPr/>
        </p:nvSpPr>
        <p:spPr>
          <a:xfrm>
            <a:off x="1494274" y="1794213"/>
            <a:ext cx="1090180" cy="245328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 sz="1000">
                <a:latin typeface="Meiryo UI"/>
                <a:ea typeface="Meiryo UI"/>
              </a:rPr>
              <a:t>ジョブカフェ使用欄</a:t>
            </a:r>
            <a:endParaRPr lang="ja-JP" altLang="en-US" sz="1000">
              <a:latin typeface="Meiryo UI"/>
              <a:ea typeface="Meiryo UI"/>
            </a:endParaRPr>
          </a:p>
        </p:txBody>
      </p:sp>
      <p:sp>
        <p:nvSpPr>
          <p:cNvPr id="1127" name="四角形 57"/>
          <p:cNvSpPr/>
          <p:nvPr/>
        </p:nvSpPr>
        <p:spPr>
          <a:xfrm>
            <a:off x="684631" y="6345631"/>
            <a:ext cx="2400250" cy="42893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8" name="テキスト 58"/>
          <p:cNvSpPr txBox="1"/>
          <p:nvPr/>
        </p:nvSpPr>
        <p:spPr>
          <a:xfrm>
            <a:off x="1078901" y="6363603"/>
            <a:ext cx="1792295" cy="399217"/>
          </a:xfrm>
          <a:prstGeom prst="rect">
            <a:avLst/>
          </a:prstGeom>
        </p:spPr>
        <p:txBody>
          <a:bodyPr wrap="none">
            <a:spAutoFit/>
          </a:bodyPr>
          <a:p>
            <a:pPr algn="ctr">
              <a:defRPr lang="ja-JP" altLang="en-US"/>
            </a:pPr>
            <a:r>
              <a:rPr lang="ja-JP" altLang="en-US" sz="1000">
                <a:latin typeface="Meiryo UI"/>
                <a:ea typeface="Meiryo UI"/>
              </a:rPr>
              <a:t>ジョブカフェ使用欄</a:t>
            </a:r>
            <a:endParaRPr lang="ja-JP" altLang="en-US" sz="1000">
              <a:latin typeface="Meiryo UI"/>
              <a:ea typeface="Meiryo UI"/>
            </a:endParaRPr>
          </a:p>
          <a:p>
            <a:pPr algn="ctr">
              <a:defRPr lang="ja-JP" altLang="en-US"/>
            </a:pPr>
            <a:r>
              <a:rPr lang="ja-JP" altLang="en-US" sz="1000" b="1">
                <a:solidFill>
                  <a:srgbClr val="FF0000"/>
                </a:solidFill>
                <a:latin typeface="Meiryo UI"/>
                <a:ea typeface="Meiryo UI"/>
              </a:rPr>
              <a:t>ここには何も入れないでください</a:t>
            </a:r>
            <a:endParaRPr lang="ja-JP" altLang="en-US" sz="1000" b="1">
              <a:solidFill>
                <a:srgbClr val="FF0000"/>
              </a:solidFill>
              <a:latin typeface="Meiryo UI"/>
              <a:ea typeface="Meiryo UI"/>
            </a:endParaRPr>
          </a:p>
        </p:txBody>
      </p:sp>
      <p:pic>
        <p:nvPicPr>
          <p:cNvPr id="1129" name="図 4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5107" y="6316693"/>
            <a:ext cx="457872" cy="457872"/>
          </a:xfrm>
          <a:prstGeom prst="rect">
            <a:avLst/>
          </a:prstGeom>
        </p:spPr>
      </p:pic>
      <p:sp>
        <p:nvSpPr>
          <p:cNvPr id="1130" name="吹き出し: 角を丸めた四角形 35"/>
          <p:cNvSpPr/>
          <p:nvPr/>
        </p:nvSpPr>
        <p:spPr>
          <a:xfrm>
            <a:off x="6511152" y="7902840"/>
            <a:ext cx="612973" cy="287337"/>
          </a:xfrm>
          <a:prstGeom prst="wedgeRoundRectCallout">
            <a:avLst>
              <a:gd name="adj1" fmla="val -11461"/>
              <a:gd name="adj2" fmla="val 82671"/>
              <a:gd name="adj3" fmla="val 16667"/>
            </a:avLst>
          </a:prstGeom>
          <a:solidFill>
            <a:srgbClr val="FFFF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1" name="テキスト ボックス 36"/>
          <p:cNvSpPr txBox="1"/>
          <p:nvPr/>
        </p:nvSpPr>
        <p:spPr>
          <a:xfrm>
            <a:off x="6490685" y="7917914"/>
            <a:ext cx="705459" cy="276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または「有」</a:t>
            </a:r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「希望による」など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32" name="楕円 59"/>
          <p:cNvSpPr/>
          <p:nvPr/>
        </p:nvSpPr>
        <p:spPr>
          <a:xfrm>
            <a:off x="5868022" y="8913068"/>
            <a:ext cx="576775" cy="216000"/>
          </a:xfrm>
          <a:prstGeom prst="ellipse">
            <a:avLst/>
          </a:prstGeom>
          <a:noFill/>
          <a:ln w="12700" cap="flat" cmpd="sng" algn="ctr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33" name="テキスト ボックス 60"/>
          <p:cNvSpPr txBox="1"/>
          <p:nvPr/>
        </p:nvSpPr>
        <p:spPr>
          <a:xfrm>
            <a:off x="5508631" y="7326840"/>
            <a:ext cx="937895" cy="183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通勤手当以外の諸手当</a:t>
            </a:r>
            <a:endParaRPr kumimoji="1" lang="ja-JP" altLang="en-US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34" name="吹き出し: 角を丸めた四角形 61"/>
          <p:cNvSpPr/>
          <p:nvPr/>
        </p:nvSpPr>
        <p:spPr>
          <a:xfrm>
            <a:off x="5535871" y="7342865"/>
            <a:ext cx="912441" cy="152617"/>
          </a:xfrm>
          <a:prstGeom prst="wedgeRoundRectCallout">
            <a:avLst>
              <a:gd name="adj1" fmla="val -71192"/>
              <a:gd name="adj2" fmla="val -26322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5" name="吹き出し: 角を丸めた四角形 41"/>
          <p:cNvSpPr/>
          <p:nvPr/>
        </p:nvSpPr>
        <p:spPr>
          <a:xfrm>
            <a:off x="6489730" y="7183171"/>
            <a:ext cx="612973" cy="287337"/>
          </a:xfrm>
          <a:prstGeom prst="wedgeRoundRectCallout">
            <a:avLst>
              <a:gd name="adj1" fmla="val -51126"/>
              <a:gd name="adj2" fmla="val -93245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6" name="テキスト ボックス 42"/>
          <p:cNvSpPr txBox="1"/>
          <p:nvPr/>
        </p:nvSpPr>
        <p:spPr>
          <a:xfrm>
            <a:off x="6436115" y="7173736"/>
            <a:ext cx="732711" cy="276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求める方の属性を</a:t>
            </a:r>
            <a:endParaRPr kumimoji="1" lang="en-US" altLang="ja-JP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ご</a:t>
            </a:r>
            <a:r>
              <a:rPr kumimoji="1" lang="ja-JP" altLang="en-US" sz="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記載ください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137" name="テキスト ボックス 62"/>
          <p:cNvSpPr txBox="1"/>
          <p:nvPr/>
        </p:nvSpPr>
        <p:spPr>
          <a:xfrm>
            <a:off x="5377768" y="9990840"/>
            <a:ext cx="1739396" cy="214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SNSはアカウント名を含め教えて下さい</a:t>
            </a:r>
            <a:endParaRPr kumimoji="1" lang="ja-JP" altLang="en-US" sz="6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38" name="吹き出し: 角を丸めた四角形 63"/>
          <p:cNvSpPr/>
          <p:nvPr/>
        </p:nvSpPr>
        <p:spPr>
          <a:xfrm>
            <a:off x="5436631" y="10009080"/>
            <a:ext cx="1594072" cy="168642"/>
          </a:xfrm>
          <a:prstGeom prst="wedgeRoundRectCallout">
            <a:avLst>
              <a:gd name="adj1" fmla="val -71192"/>
              <a:gd name="adj2" fmla="val -26322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7034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E5FC2DC2133BD41B0B282F9F7FE8968" ma:contentTypeVersion="23" ma:contentTypeDescription="新しいドキュメントを作成します。" ma:contentTypeScope="" ma:versionID="bf8774ea33fc45d1d7951b669aa93e0f">
  <xsd:schema xmlns:xsd="http://www.w3.org/2001/XMLSchema" xmlns:xs="http://www.w3.org/2001/XMLSchema" xmlns:p="http://schemas.microsoft.com/office/2006/metadata/properties" xmlns:ns2="7c505cc7-65f7-4251-a48d-ceafe53484bf" xmlns:ns3="5e9f2c62-2c0d-4449-a541-31277517fa0b" targetNamespace="http://schemas.microsoft.com/office/2006/metadata/properties" ma:root="true" ma:fieldsID="1dd17ee3da14859428721bd1994d11c9" ns2:_="" ns3:_="">
    <xsd:import namespace="7c505cc7-65f7-4251-a48d-ceafe53484bf"/>
    <xsd:import namespace="5e9f2c62-2c0d-4449-a541-31277517fa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3:search_language" minOccurs="0"/>
                <xsd:element ref="ns2:_x8996__x8074__x5f8c__x524a__x9664__x3059__x308b__x305f__x3081__x306e__x30c1__x30a7__x30c3__x30af_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_x30d7__x30ec__x30d3__x30e5__x30fc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505cc7-65f7-4251-a48d-ceafe53484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2c8192f7-461b-46cc-9b8d-4b25a74ae4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x8996__x8074__x5f8c__x524a__x9664__x3059__x308b__x305f__x3081__x306e__x30c1__x30a7__x30c3__x30af_" ma:index="24" nillable="true" ma:displayName="視聴後削除するためのチェック" ma:format="Dropdown" ma:internalName="_x8996__x8074__x5f8c__x524a__x9664__x3059__x308b__x305f__x3081__x306e__x30c1__x30a7__x30c3__x30af_">
      <xsd:simpleType>
        <xsd:restriction base="dms:Choice">
          <xsd:enumeration value="臼田統括"/>
          <xsd:enumeration value="今井"/>
          <xsd:enumeration value="選択肢 3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30d7__x30ec__x30d3__x30e5__x30fc_" ma:index="28" nillable="true" ma:displayName="プレビュー" ma:format="Thumbnail" ma:internalName="_x30d7__x30ec__x30d3__x30e5__x30fc_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9f2c62-2c0d-4449-a541-31277517fa0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648a203-0211-46be-9921-9f6d27fb6bdd}" ma:internalName="TaxCatchAll" ma:showField="CatchAllData" ma:web="5e9f2c62-2c0d-4449-a541-31277517fa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earch_language" ma:index="23" nillable="true" ma:displayName="search_language" ma:default="ja" ma:internalName="search_languag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8996__x8074__x5f8c__x524a__x9664__x3059__x308b__x305f__x3081__x306e__x30c1__x30a7__x30c3__x30af_ xmlns="7c505cc7-65f7-4251-a48d-ceafe53484bf" xsi:nil="true"/>
    <_x30d7__x30ec__x30d3__x30e5__x30fc_ xmlns="7c505cc7-65f7-4251-a48d-ceafe53484bf" xsi:nil="true"/>
    <lcf76f155ced4ddcb4097134ff3c332f xmlns="7c505cc7-65f7-4251-a48d-ceafe53484bf">
      <Terms xmlns="http://schemas.microsoft.com/office/infopath/2007/PartnerControls"/>
    </lcf76f155ced4ddcb4097134ff3c332f>
    <TaxCatchAll xmlns="5e9f2c62-2c0d-4449-a541-31277517fa0b" xsi:nil="true"/>
    <search_language xmlns="5e9f2c62-2c0d-4449-a541-31277517fa0b">ja</search_language>
  </documentManagement>
</p:properties>
</file>

<file path=customXml/itemProps1.xml><?xml version="1.0" encoding="utf-8"?>
<ds:datastoreItem xmlns:ds="http://schemas.openxmlformats.org/officeDocument/2006/customXml" ds:itemID="{1A2DD327-486F-4849-B856-1FDBC84375E0}"/>
</file>

<file path=customXml/itemProps2.xml><?xml version="1.0" encoding="utf-8"?>
<ds:datastoreItem xmlns:ds="http://schemas.openxmlformats.org/officeDocument/2006/customXml" ds:itemID="{A2CDF01B-ED56-46F6-9C9A-F5905957347D}"/>
</file>

<file path=customXml/itemProps3.xml><?xml version="1.0" encoding="utf-8"?>
<ds:datastoreItem xmlns:ds="http://schemas.openxmlformats.org/officeDocument/2006/customXml" ds:itemID="{F59C44A4-FA6A-498F-8962-E2E07CD5B41C}"/>
</file>

<file path=docProps/app.xml><?xml version="1.0" encoding="utf-8"?>
<Properties xmlns:vt="http://schemas.openxmlformats.org/officeDocument/2006/docPropsVTypes" xmlns="http://schemas.openxmlformats.org/officeDocument/2006/extended-properties">
  <TotalTime>3352</TotalTime>
  <Words>738</Words>
  <Application>JUST Focus</Application>
  <Paragraphs>119</Paragraph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Meiryo UI</vt:lpstr>
      <vt:lpstr>ＭＳ Ｐゴシック</vt:lpstr>
      <vt:lpstr>メイリオ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5.0.4</AppVersion>
  <PresentationFormat>ユーザー設定</PresentationFormat>
  <Slides>1</Slides>
  <Notes>1</Notes>
  <HiddenSlides>0</HiddenSlides>
  <MMClips>0</MMClip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FJ-USER</dc:creator>
  <cp:lastModifiedBy>JC-AD009</cp:lastModifiedBy>
  <cp:revision>263</cp:revision>
  <cp:lastPrinted>2024-06-11T02:42:01Z</cp:lastPrinted>
  <dcterms:created xsi:type="dcterms:W3CDTF">2019-05-15T08:54:09Z</dcterms:created>
  <dcterms:modified xsi:type="dcterms:W3CDTF">2026-04-28T05:50:57Z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0x010100AE5FC2DC2133BD41B0B282F9F7FE8968</vt:lpwstr>
  </property>
  <property fmtid="{D5CDD505-2E9C-101B-9397-08002B2CF9AE}" pid="3" name="MediaServiceImageTags">
    <vt:lpwstr/>
  </property>
</Properties>
</file>