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?><Relationships xmlns="http://schemas.openxmlformats.org/package/2006/relationships"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Relationship Id="rId5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3"/>
  </p:notesMasterIdLst>
  <p:sldIdLst>
    <p:sldId id="257" r:id="rId4"/>
  </p:sldIdLst>
  <p:sldSz cx="7561263" cy="10693400"/>
  <p:notesSz cx="6735763" cy="98694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iromi-kawamura" initials="h" lastIdx="0" clrIdx="0">
    <p:extLst>
      <p:ext uri="{19B8F6BF-5375-455C-9EA6-DF929625EA0E}">
        <p15:presenceInfo xmlns:p15="http://schemas.microsoft.com/office/powerpoint/2012/main" userId="S-1-5-21-3497546688-1402970770-2837436233-387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92"/>
    <p:restoredTop sz="90203" autoAdjust="0"/>
  </p:normalViewPr>
  <p:slideViewPr>
    <p:cSldViewPr>
      <p:cViewPr>
        <p:scale>
          <a:sx n="115" d="100"/>
          <a:sy n="115" d="100"/>
        </p:scale>
        <p:origin x="-684" y="4392"/>
      </p:cViewPr>
      <p:guideLst>
        <p:guide orient="horz" pos="3368"/>
        <p:guide pos="23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" Type="http://schemas.openxmlformats.org/officeDocument/2006/relationships/theme" Target="theme/theme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1.xml"/><Relationship Id="rId9" Type="http://schemas.openxmlformats.org/officeDocument/2006/relationships/customXml" Target="../customXml/item1.xml"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9624" cy="493554"/>
          </a:xfrm>
          <a:prstGeom prst="rect">
            <a:avLst/>
          </a:prstGeom>
        </p:spPr>
        <p:txBody>
          <a:bodyPr vert="horz" lIns="91397" tIns="45698" rIns="91397" bIns="4569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6140" y="1"/>
            <a:ext cx="2918036" cy="493554"/>
          </a:xfrm>
          <a:prstGeom prst="rect">
            <a:avLst/>
          </a:prstGeom>
        </p:spPr>
        <p:txBody>
          <a:bodyPr vert="horz" lIns="91397" tIns="45698" rIns="91397" bIns="45698" rtlCol="0"/>
          <a:lstStyle>
            <a:lvl1pPr algn="r">
              <a:defRPr sz="1200"/>
            </a:lvl1pPr>
          </a:lstStyle>
          <a:p>
            <a:fld id="{C7B91B92-3518-48F0-AF79-563C9E1ABE3C}" type="datetimeFigureOut">
              <a:rPr kumimoji="1" lang="ja-JP" altLang="en-US" smtClean="0"/>
              <a:t>2025/5/26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60575" y="739775"/>
            <a:ext cx="261620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97" tIns="45698" rIns="91397" bIns="45698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4370" y="4687968"/>
            <a:ext cx="5388610" cy="4441984"/>
          </a:xfrm>
          <a:prstGeom prst="rect">
            <a:avLst/>
          </a:prstGeom>
        </p:spPr>
        <p:txBody>
          <a:bodyPr vert="horz" lIns="91397" tIns="45698" rIns="91397" bIns="4569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4347"/>
            <a:ext cx="2919624" cy="493553"/>
          </a:xfrm>
          <a:prstGeom prst="rect">
            <a:avLst/>
          </a:prstGeom>
        </p:spPr>
        <p:txBody>
          <a:bodyPr vert="horz" lIns="91397" tIns="45698" rIns="91397" bIns="4569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6140" y="9374347"/>
            <a:ext cx="2918036" cy="493553"/>
          </a:xfrm>
          <a:prstGeom prst="rect">
            <a:avLst/>
          </a:prstGeom>
        </p:spPr>
        <p:txBody>
          <a:bodyPr vert="horz" lIns="91397" tIns="45698" rIns="91397" bIns="45698" rtlCol="0" anchor="b"/>
          <a:lstStyle>
            <a:lvl1pPr algn="r">
              <a:defRPr sz="1200"/>
            </a:lvl1pPr>
          </a:lstStyle>
          <a:p>
            <a:fld id="{901BF986-116A-4FFD-9D98-1FE5765D81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2334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3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134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135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1BF986-116A-4FFD-9D98-1FE5765D8157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1865358"/>
      </p:ext>
    </p:extLst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567095" y="3321886"/>
            <a:ext cx="6427074" cy="2292150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1134190" y="6059593"/>
            <a:ext cx="5292884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103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2025/5/26</a:t>
            </a:fld>
            <a:endParaRPr kumimoji="1" lang="ja-JP" altLang="en-US"/>
          </a:p>
        </p:txBody>
      </p:sp>
      <p:sp>
        <p:nvSpPr>
          <p:cNvPr id="103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5734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89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90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2025/5/26</a:t>
            </a:fld>
            <a:endParaRPr kumimoji="1" lang="ja-JP" altLang="en-US"/>
          </a:p>
        </p:txBody>
      </p:sp>
      <p:sp>
        <p:nvSpPr>
          <p:cNvPr id="1091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718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534133" y="668338"/>
            <a:ext cx="1405923" cy="1422568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95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12427" y="668338"/>
            <a:ext cx="4095684" cy="1422568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96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2025/5/26</a:t>
            </a:fld>
            <a:endParaRPr kumimoji="1" lang="ja-JP" altLang="en-US"/>
          </a:p>
        </p:txBody>
      </p:sp>
      <p:sp>
        <p:nvSpPr>
          <p:cNvPr id="1097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7661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38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3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2025/5/26</a:t>
            </a:fld>
            <a:endParaRPr kumimoji="1" lang="ja-JP" altLang="en-US"/>
          </a:p>
        </p:txBody>
      </p:sp>
      <p:sp>
        <p:nvSpPr>
          <p:cNvPr id="104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0511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597287" y="6871500"/>
            <a:ext cx="6427074" cy="212382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44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7287" y="4532320"/>
            <a:ext cx="6427074" cy="233918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4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2025/5/26</a:t>
            </a:fld>
            <a:endParaRPr kumimoji="1" lang="ja-JP" altLang="en-US"/>
          </a:p>
        </p:txBody>
      </p:sp>
      <p:sp>
        <p:nvSpPr>
          <p:cNvPr id="104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7406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50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12428" y="3891210"/>
            <a:ext cx="2750147" cy="11002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51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188595" y="3891210"/>
            <a:ext cx="2751460" cy="11002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52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2025/5/26</a:t>
            </a:fld>
            <a:endParaRPr kumimoji="1" lang="ja-JP" altLang="en-US"/>
          </a:p>
        </p:txBody>
      </p:sp>
      <p:sp>
        <p:nvSpPr>
          <p:cNvPr id="1053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366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5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3" y="2393639"/>
            <a:ext cx="3340871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58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8063" y="3391194"/>
            <a:ext cx="3340871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59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017" y="2393639"/>
            <a:ext cx="3342183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60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017" y="3391194"/>
            <a:ext cx="3342183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61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2025/5/26</a:t>
            </a:fld>
            <a:endParaRPr kumimoji="1" lang="ja-JP" altLang="en-US"/>
          </a:p>
        </p:txBody>
      </p:sp>
      <p:sp>
        <p:nvSpPr>
          <p:cNvPr id="1062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0275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66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2025/5/26</a:t>
            </a:fld>
            <a:endParaRPr kumimoji="1" lang="ja-JP" altLang="en-US"/>
          </a:p>
        </p:txBody>
      </p:sp>
      <p:sp>
        <p:nvSpPr>
          <p:cNvPr id="1067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0340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2025/5/26</a:t>
            </a:fld>
            <a:endParaRPr kumimoji="1" lang="ja-JP" altLang="en-US"/>
          </a:p>
        </p:txBody>
      </p:sp>
      <p:sp>
        <p:nvSpPr>
          <p:cNvPr id="1071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1701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378064" y="425756"/>
            <a:ext cx="2487603" cy="18119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6244" y="425756"/>
            <a:ext cx="4226956" cy="912652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76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8064" y="2237694"/>
            <a:ext cx="2487603" cy="73145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77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2025/5/26</a:t>
            </a:fld>
            <a:endParaRPr kumimoji="1" lang="ja-JP" altLang="en-US"/>
          </a:p>
        </p:txBody>
      </p:sp>
      <p:sp>
        <p:nvSpPr>
          <p:cNvPr id="1078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6974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482060" y="7485380"/>
            <a:ext cx="4536758" cy="8836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82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060" y="955475"/>
            <a:ext cx="4536758" cy="6416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1083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060" y="8369071"/>
            <a:ext cx="4536758" cy="125498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8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2025/5/26</a:t>
            </a:fld>
            <a:endParaRPr kumimoji="1" lang="ja-JP" altLang="en-US"/>
          </a:p>
        </p:txBody>
      </p:sp>
      <p:sp>
        <p:nvSpPr>
          <p:cNvPr id="1085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2299952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26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3" y="2495127"/>
            <a:ext cx="6805137" cy="7057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27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78063" y="9911198"/>
            <a:ext cx="1764295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571CBD-385D-4B2C-B177-816241AB0207}" type="datetimeFigureOut">
              <a:rPr kumimoji="1" lang="ja-JP" altLang="en-US" smtClean="0"/>
              <a:t>2025/5/26</a:t>
            </a:fld>
            <a:endParaRPr kumimoji="1" lang="ja-JP" altLang="en-US"/>
          </a:p>
        </p:txBody>
      </p:sp>
      <p:sp>
        <p:nvSpPr>
          <p:cNvPr id="1028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83432" y="9911198"/>
            <a:ext cx="2394400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2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418905" y="9911198"/>
            <a:ext cx="1764295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5004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slideLayout" Target="../slideLayouts/slideLayout1.xml" /><Relationship Id="rId3" Type="http://schemas.openxmlformats.org/officeDocument/2006/relationships/notesSlide" Target="../notesSlides/notesSlide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07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0343899"/>
              </p:ext>
            </p:extLst>
          </p:nvPr>
        </p:nvGraphicFramePr>
        <p:xfrm>
          <a:off x="540270" y="1490580"/>
          <a:ext cx="6575683" cy="32682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8113"/>
                <a:gridCol w="1511907"/>
                <a:gridCol w="720341"/>
                <a:gridCol w="144016"/>
                <a:gridCol w="648072"/>
                <a:gridCol w="936104"/>
                <a:gridCol w="417192"/>
                <a:gridCol w="230880"/>
                <a:gridCol w="421406"/>
                <a:gridCol w="537652"/>
              </a:tblGrid>
              <a:tr h="303956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（貴社名）                  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会社所在地</a:t>
                      </a: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〒                                                                   </a:t>
                      </a:r>
                      <a:endParaRPr kumimoji="1" lang="en-US" altLang="ja-JP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主な勤務地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                       </a:t>
                      </a:r>
                      <a:endParaRPr kumimoji="1" lang="ja-JP" altLang="en-US" sz="800" kern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業種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                         </a:t>
                      </a:r>
                      <a:endParaRPr kumimoji="1" lang="ja-JP" altLang="en-US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1491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［募集職種①］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仕事の内容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給与等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●●職</a:t>
                      </a: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ｘｘｘｘｘｘｘｘｘｘｘｘ［正社員・契約社員］（新卒・既卒・中途）                                  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endParaRPr kumimoji="1" lang="en-US" altLang="ja-JP" sz="900" u="none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288032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基本給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                                                                                                                                                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諸手当：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288032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［募集職種②］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仕事の内容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給与等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●●職</a:t>
                      </a: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ｘｘｘｘｘｘｘｘｘｘｘｘ［正社員・契約社員］（新卒・既卒・中途）                                       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endParaRPr kumimoji="1" lang="en-US" altLang="ja-JP" sz="900" u="none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/>
                </a:extLst>
              </a:tr>
              <a:tr h="249714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基本給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                                                                                                                              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諸手当：                                                                                                                                 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/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休日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完全週休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日制・シフト制　　年間休日数●日　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通勤手当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8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上限　　円                            </a:t>
                      </a:r>
                      <a:endParaRPr kumimoji="1" lang="en-US" altLang="ja-JP" sz="8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転勤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/>
                </a:extLst>
              </a:tr>
              <a:tr h="30402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必要スキル・経験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不問　　　　　　　　　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★未経験可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dirty="0"/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応募</a:t>
                      </a:r>
                      <a:endParaRPr kumimoji="1" lang="en-US" altLang="ja-JP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問合せ先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                               </a:t>
                      </a:r>
                      <a:endParaRPr kumimoji="1" lang="en-US" altLang="ja-JP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当説明会からの応募とお伝え下さい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車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通勤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メイリオ"/>
                          <a:ea typeface="メイリオ"/>
                        </a:rPr>
                        <a:t>           </a:t>
                      </a:r>
                      <a:endParaRPr kumimoji="1" lang="ja-JP" altLang="en-US" sz="900" dirty="0">
                        <a:latin typeface="メイリオ"/>
                        <a:ea typeface="メイリオ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取得認定制度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/>
                          <a:ea typeface="Meiryo UI"/>
                        </a:rPr>
                        <a:t>□北海道働き方改革認定制度　　　□ユースエール認定制度　　　□くるみん・トライくるみん・プラチナくるみん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/>
                          <a:ea typeface="Meiryo UI"/>
                        </a:rPr>
                        <a:t>□えるぼし・プラチナえるぼし　　　□その他（</a:t>
                      </a:r>
                      <a:r>
                        <a:rPr kumimoji="1" lang="ja-JP" altLang="en-US" sz="900" dirty="0">
                          <a:latin typeface="Meiryo UI"/>
                          <a:ea typeface="Meiryo UI"/>
                        </a:rPr>
                        <a:t>　　　　　　　　　　　　　　　　　　　　　　　　　　　　　　　　　　　　　　　</a:t>
                      </a:r>
                      <a:r>
                        <a:rPr kumimoji="1" lang="ja-JP" altLang="en-US" sz="900" dirty="0">
                          <a:latin typeface="Meiryo UI"/>
                          <a:ea typeface="Meiryo UI"/>
                        </a:rPr>
                        <a:t>）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［事業内容］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企業</a:t>
                      </a:r>
                      <a:r>
                        <a:rPr kumimoji="1" lang="en-US" altLang="ja-JP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PR</a:t>
                      </a:r>
                      <a:endParaRPr kumimoji="1" lang="ja-JP" altLang="en-US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メイリオ"/>
                          <a:ea typeface="メイリオ"/>
                        </a:rPr>
                        <a:t>                                                                                                                                                     </a:t>
                      </a:r>
                      <a:r>
                        <a:rPr kumimoji="1" lang="ja-JP" altLang="en-US" sz="900" dirty="0">
                          <a:latin typeface="メイリオ"/>
                          <a:ea typeface="メイリオ"/>
                        </a:rPr>
                        <a:t>                                                                   </a:t>
                      </a:r>
                      <a:r>
                        <a:rPr kumimoji="1" lang="ja-JP" altLang="en-US" sz="900" dirty="0">
                          <a:latin typeface="メイリオ"/>
                          <a:ea typeface="メイリオ"/>
                        </a:rPr>
                        <a:t>   </a:t>
                      </a:r>
                      <a:r>
                        <a:rPr kumimoji="1" lang="ja-JP" altLang="en-US" sz="900" dirty="0">
                          <a:latin typeface="メイリオ"/>
                          <a:ea typeface="メイリオ"/>
                        </a:rPr>
                        <a:t> </a:t>
                      </a:r>
                      <a:r>
                        <a:rPr kumimoji="1" lang="ja-JP" altLang="en-US" sz="900" dirty="0"/>
                        <a:t> </a:t>
                      </a:r>
                      <a:endParaRPr kumimoji="1" lang="ja-JP" altLang="en-US" sz="900" dirty="0"/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1108" name="WordArt 34"/>
          <p:cNvSpPr>
            <a:spLocks noChangeArrowheads="1" noChangeShapeType="1" noTextEdit="1"/>
          </p:cNvSpPr>
          <p:nvPr/>
        </p:nvSpPr>
        <p:spPr>
          <a:xfrm>
            <a:off x="612279" y="1565679"/>
            <a:ext cx="457872" cy="40004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●</a:t>
            </a:r>
          </a:p>
        </p:txBody>
      </p:sp>
      <p:graphicFrame>
        <p:nvGraphicFramePr>
          <p:cNvPr id="1109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8584461"/>
              </p:ext>
            </p:extLst>
          </p:nvPr>
        </p:nvGraphicFramePr>
        <p:xfrm>
          <a:off x="540270" y="5932778"/>
          <a:ext cx="6575683" cy="334741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8113">
                  <a:extLst>
                    <a:ext uri="{9D8B030D-6E8A-4147-A177-3AD203B41FA5}"/>
                  </a:extLst>
                </a:gridCol>
                <a:gridCol w="1511907">
                  <a:extLst>
                    <a:ext uri="{9D8B030D-6E8A-4147-A177-3AD203B41FA5}"/>
                  </a:extLst>
                </a:gridCol>
                <a:gridCol w="720341">
                  <a:extLst>
                    <a:ext uri="{9D8B030D-6E8A-4147-A177-3AD203B41FA5}"/>
                  </a:extLst>
                </a:gridCol>
                <a:gridCol w="144016">
                  <a:extLst>
                    <a:ext uri="{9D8B030D-6E8A-4147-A177-3AD203B41FA5}"/>
                  </a:extLst>
                </a:gridCol>
                <a:gridCol w="648072">
                  <a:extLst>
                    <a:ext uri="{9D8B030D-6E8A-4147-A177-3AD203B41FA5}"/>
                  </a:extLst>
                </a:gridCol>
                <a:gridCol w="936104">
                  <a:extLst>
                    <a:ext uri="{9D8B030D-6E8A-4147-A177-3AD203B41FA5}"/>
                  </a:extLst>
                </a:gridCol>
                <a:gridCol w="417192">
                  <a:extLst>
                    <a:ext uri="{9D8B030D-6E8A-4147-A177-3AD203B41FA5}"/>
                  </a:extLst>
                </a:gridCol>
                <a:gridCol w="230880">
                  <a:extLst>
                    <a:ext uri="{9D8B030D-6E8A-4147-A177-3AD203B41FA5}"/>
                  </a:extLst>
                </a:gridCol>
                <a:gridCol w="421406">
                  <a:extLst>
                    <a:ext uri="{9D8B030D-6E8A-4147-A177-3AD203B41FA5}"/>
                  </a:extLst>
                </a:gridCol>
                <a:gridCol w="537652">
                  <a:extLst>
                    <a:ext uri="{9D8B030D-6E8A-4147-A177-3AD203B41FA5}"/>
                  </a:extLst>
                </a:gridCol>
              </a:tblGrid>
              <a:tr h="303956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株式会社ジョブカフェ北海道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会社所在地</a:t>
                      </a: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〒</a:t>
                      </a:r>
                      <a:r>
                        <a:rPr kumimoji="1" lang="en-US" altLang="ja-JP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060-1234</a:t>
                      </a: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札幌市中央区北</a:t>
                      </a:r>
                      <a:r>
                        <a:rPr kumimoji="1" lang="en-US" altLang="ja-JP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条西</a:t>
                      </a:r>
                      <a:r>
                        <a:rPr kumimoji="1" lang="en-US" altLang="ja-JP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丁目</a:t>
                      </a:r>
                      <a:endParaRPr kumimoji="1" lang="en-US" altLang="ja-JP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主な勤務地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札幌市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業種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製造業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1491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［募集職種①］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仕事の内容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給与等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生産業務</a:t>
                      </a: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生産ラインでの一連の作業と機械操作、機械清掃作業［正社員］　（新卒・既卒・中途）</a:t>
                      </a:r>
                      <a:endParaRPr kumimoji="1" lang="en-US" altLang="ja-JP" sz="900" u="none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288032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基本給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220,000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円～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224,000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円（経験・年齢により決定します）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諸手当：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住宅手当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5,000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円、家族手当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10,000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人、役職手当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10,000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円～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288032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［募集職種②］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仕事の内容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給与等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事務職</a:t>
                      </a: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請求書・見積書発行、電話応対、データ入力作業、一部執務室内の清掃等に従事していただきます。</a:t>
                      </a:r>
                      <a:endParaRPr kumimoji="1" lang="en-US" altLang="ja-JP" sz="900" u="none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   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正社員登用可能性あり　</a:t>
                      </a: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[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契約社員</a:t>
                      </a: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]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（中途）</a:t>
                      </a:r>
                      <a:endParaRPr kumimoji="1" lang="en-US" altLang="ja-JP" sz="900" u="none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/>
                </a:extLst>
              </a:tr>
              <a:tr h="288032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基本給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：21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0,000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円～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諸手当：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時間外手当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/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休日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完全週休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日制　　　　年間休日数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125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通勤手当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上限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20,000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転勤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無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/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必要スキル・経験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①②普通自動車運転免許②事務経験者優遇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★未経験可　　★年齢不問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dirty="0"/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応募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問合せ先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8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電話　</a:t>
                      </a:r>
                      <a:r>
                        <a:rPr kumimoji="1" lang="en-US" altLang="ja-JP" sz="8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011-123-4567</a:t>
                      </a:r>
                    </a:p>
                    <a:p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当説明会からの応募とお伝え下さい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車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通勤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可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取得認定制度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/>
                          <a:ea typeface="Meiryo UI"/>
                        </a:rPr>
                        <a:t>■北海道働き方改革認定制度　　　□ユースエール認定制度　　　■くるみん・トライくるみん・プラチナくるみん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/>
                          <a:ea typeface="Meiryo UI"/>
                        </a:rPr>
                        <a:t>□えるぼし・プラチナえるぼし　　　□その他（　　　　　　　　　　　　　　　　　　　　　　　　　　　　　　　　　　　　　　　）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dirty="0">
                        <a:highlight>
                          <a:srgbClr val="FFFF00"/>
                        </a:highlight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［事業内容］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企業</a:t>
                      </a:r>
                      <a:r>
                        <a:rPr kumimoji="1" lang="en-US" altLang="ja-JP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PR</a:t>
                      </a:r>
                      <a:endParaRPr kumimoji="1" lang="ja-JP" altLang="en-US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野菜の生産加工を行っています。札幌に本社を置き、おいしい食品でお客様と地域に貢献する企業です。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人材育成に力を入れ、研修制度も整っていますので、未経験の方でも安心してください！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dirty="0">
                        <a:highlight>
                          <a:srgbClr val="FFFF00"/>
                        </a:highlight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1110" name="WordArt 34"/>
          <p:cNvSpPr>
            <a:spLocks noChangeArrowheads="1" noChangeShapeType="1" noTextEdit="1"/>
          </p:cNvSpPr>
          <p:nvPr/>
        </p:nvSpPr>
        <p:spPr>
          <a:xfrm>
            <a:off x="612279" y="5998465"/>
            <a:ext cx="457872" cy="40004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●</a:t>
            </a:r>
          </a:p>
        </p:txBody>
      </p:sp>
      <p:sp>
        <p:nvSpPr>
          <p:cNvPr id="1111" name="Text Box 130"/>
          <p:cNvSpPr txBox="1">
            <a:spLocks noChangeArrowheads="1"/>
          </p:cNvSpPr>
          <p:nvPr/>
        </p:nvSpPr>
        <p:spPr>
          <a:xfrm>
            <a:off x="4788743" y="78756"/>
            <a:ext cx="2722563" cy="299625"/>
          </a:xfrm>
          <a:prstGeom prst="rect">
            <a:avLst/>
          </a:prstGeom>
          <a:noFill/>
          <a:ln>
            <a:noFill/>
          </a:ln>
        </p:spPr>
        <p:txBody>
          <a:bodyPr lIns="99569" tIns="49785" rIns="99569" bIns="49785">
            <a:spAutoFit/>
          </a:bodyPr>
          <a:lstStyle>
            <a:lvl1pPr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300" u="sng" dirty="0">
                <a:latin typeface="Meiryo UI"/>
                <a:ea typeface="Meiryo UI"/>
              </a:rPr>
              <a:t>ご提出日　　　　年　　月　　日</a:t>
            </a:r>
            <a:endParaRPr>
              <a:latin typeface="Meiryo UI"/>
              <a:ea typeface="Meiryo UI"/>
            </a:endParaRPr>
          </a:p>
        </p:txBody>
      </p:sp>
      <p:sp>
        <p:nvSpPr>
          <p:cNvPr id="1112" name="Text Box 131"/>
          <p:cNvSpPr txBox="1">
            <a:spLocks noChangeArrowheads="1"/>
          </p:cNvSpPr>
          <p:nvPr/>
        </p:nvSpPr>
        <p:spPr>
          <a:xfrm>
            <a:off x="-9320" y="306140"/>
            <a:ext cx="7561263" cy="592013"/>
          </a:xfrm>
          <a:prstGeom prst="rect">
            <a:avLst/>
          </a:prstGeom>
          <a:noFill/>
          <a:ln>
            <a:noFill/>
          </a:ln>
        </p:spPr>
        <p:txBody>
          <a:bodyPr lIns="99569" tIns="49785" rIns="99569" bIns="49785" anchor="t">
            <a:spAutoFit/>
          </a:bodyPr>
          <a:lstStyle>
            <a:lvl1pPr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1pPr>
            <a:lvl2pPr marL="742950" indent="-285750"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2pPr>
            <a:lvl3pPr marL="1143000" indent="-228600"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3pPr>
            <a:lvl4pPr marL="1600200" indent="-228600"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4pPr>
            <a:lvl5pPr marL="2057400" indent="-228600"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r>
              <a:rPr lang="en-US" altLang="ja-JP" sz="1050" b="1" dirty="0">
                <a:latin typeface="Meiryo UI"/>
                <a:ea typeface="Meiryo UI"/>
              </a:rPr>
              <a:t>2025</a:t>
            </a:r>
            <a:r>
              <a:rPr lang="ja-JP" altLang="en-US" sz="1050" b="1">
                <a:latin typeface="Meiryo UI"/>
                <a:ea typeface="Meiryo UI"/>
              </a:rPr>
              <a:t>年</a:t>
            </a:r>
            <a:r>
              <a:rPr lang="ja-JP" altLang="en-US" sz="900" b="1">
                <a:latin typeface="Meiryo UI"/>
                <a:ea typeface="Meiryo UI"/>
              </a:rPr>
              <a:t>　</a:t>
            </a:r>
            <a:r>
              <a:rPr lang="ja-JP" altLang="en-US" sz="1600" b="1">
                <a:latin typeface="Meiryo UI"/>
                <a:ea typeface="Meiryo UI"/>
              </a:rPr>
              <a:t>11</a:t>
            </a:r>
            <a:r>
              <a:rPr lang="ja-JP" altLang="en-US" sz="1600" b="1">
                <a:latin typeface="Meiryo UI"/>
                <a:ea typeface="Meiryo UI"/>
              </a:rPr>
              <a:t>月21</a:t>
            </a:r>
            <a:r>
              <a:rPr lang="ja-JP" altLang="en-US" sz="1600" b="1">
                <a:latin typeface="Meiryo UI"/>
                <a:ea typeface="Meiryo UI"/>
              </a:rPr>
              <a:t>日（金）　「就職・転職お仕事説明会 in 北見</a:t>
            </a:r>
            <a:r>
              <a:rPr lang="ja-JP" altLang="en-US" sz="1800" b="1">
                <a:latin typeface="Meiryo UI"/>
                <a:ea typeface="Meiryo UI"/>
              </a:rPr>
              <a:t>」</a:t>
            </a:r>
            <a:endParaRPr lang="ja-JP" altLang="en-US" sz="1600" b="1">
              <a:latin typeface="Meiryo UI"/>
              <a:ea typeface="Meiryo UI"/>
            </a:endParaRPr>
          </a:p>
          <a:p>
            <a:pPr algn="ctr" eaLnBrk="1" hangingPunct="1">
              <a:defRPr/>
            </a:pP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リーフレット原稿　ご提出のお願い</a:t>
            </a:r>
            <a:r>
              <a:rPr lang="ja-JP" altLang="en-US" sz="1100" b="1" dirty="0">
                <a:ea typeface="HGP創英角ｺﾞｼｯｸUB" pitchFamily="50" charset="-128"/>
              </a:rPr>
              <a:t>　</a:t>
            </a:r>
            <a:endParaRPr lang="ja-JP" altLang="en-US" sz="1600" dirty="0">
              <a:ea typeface="HGP創英角ｺﾞｼｯｸUB" pitchFamily="50" charset="-128"/>
            </a:endParaRPr>
          </a:p>
        </p:txBody>
      </p:sp>
      <p:grpSp>
        <p:nvGrpSpPr>
          <p:cNvPr id="1113" name="グループ化 1"/>
          <p:cNvGrpSpPr/>
          <p:nvPr/>
        </p:nvGrpSpPr>
        <p:grpSpPr>
          <a:xfrm>
            <a:off x="539837" y="10012374"/>
            <a:ext cx="6840451" cy="254431"/>
            <a:chOff x="556034" y="10034265"/>
            <a:chExt cx="6841104" cy="254430"/>
          </a:xfrm>
        </p:grpSpPr>
        <p:sp>
          <p:nvSpPr>
            <p:cNvPr id="1114" name="正方形/長方形 13"/>
            <p:cNvSpPr/>
            <p:nvPr/>
          </p:nvSpPr>
          <p:spPr>
            <a:xfrm>
              <a:off x="556034" y="10034265"/>
              <a:ext cx="6841104" cy="253457"/>
            </a:xfrm>
            <a:prstGeom prst="rect">
              <a:avLst/>
            </a:prstGeom>
          </p:spPr>
          <p:txBody>
            <a:bodyPr wrap="square" lIns="99569" tIns="49785" rIns="99569" bIns="49785">
              <a:spAutoFit/>
            </a:bodyPr>
            <a:lstStyle/>
            <a:p>
              <a:pPr>
                <a:defRPr/>
              </a:pPr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送</a:t>
              </a:r>
              <a:r>
                <a:rPr lang="ja-JP" altLang="ja-JP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付先</a:t>
              </a:r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・お問い合わせ</a:t>
              </a:r>
              <a:r>
                <a:rPr lang="ja-JP" altLang="ja-JP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：</a:t>
              </a:r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ジョブカフェ北海道</a:t>
              </a:r>
              <a:r>
                <a:rPr lang="ja-JP" altLang="ja-JP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担当：川村、</a:t>
              </a:r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佐竹　　○電話</a:t>
              </a:r>
              <a:r>
                <a:rPr lang="en-US" altLang="ja-JP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011-209-4510</a:t>
              </a:r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</a:t>
              </a:r>
              <a:r>
                <a:rPr lang="ja-JP" altLang="ja-JP" sz="800" dirty="0">
                  <a:latin typeface="+mj-ea"/>
                  <a:ea typeface="+mj-ea"/>
                </a:rPr>
                <a:t> </a:t>
              </a:r>
              <a:r>
                <a:rPr lang="ja-JP" altLang="ja-JP" sz="900" dirty="0">
                  <a:latin typeface="+mj-ea"/>
                  <a:ea typeface="+mj-ea"/>
                </a:rPr>
                <a:t>●</a:t>
              </a:r>
              <a:r>
                <a:rPr lang="en-US" altLang="ja-JP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E-mail</a:t>
              </a:r>
              <a:r>
                <a:rPr lang="ja-JP" altLang="ja-JP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：</a:t>
              </a:r>
              <a:r>
                <a:rPr lang="en-US" altLang="ja-JP" sz="1000" b="1" dirty="0">
                  <a:latin typeface="+mj-ea"/>
                  <a:ea typeface="+mj-ea"/>
                </a:rPr>
                <a:t>event@jobcafe-h.jp</a:t>
              </a:r>
              <a:r>
                <a:rPr lang="en-US" altLang="ja-JP" sz="900" b="1" dirty="0">
                  <a:latin typeface="+mj-ea"/>
                  <a:ea typeface="+mj-ea"/>
                </a:rPr>
                <a:t> </a:t>
              </a:r>
              <a:r>
                <a:rPr lang="ja-JP" altLang="en-US" sz="900" dirty="0">
                  <a:latin typeface="+mj-ea"/>
                  <a:ea typeface="+mj-ea"/>
                </a:rPr>
                <a:t>　　　　　　　　　　　　　　　　　　　　　　　　　　</a:t>
              </a:r>
              <a:endParaRPr lang="en-US" altLang="ja-JP" sz="1050" b="1" dirty="0">
                <a:latin typeface="+mj-ea"/>
                <a:ea typeface="+mj-ea"/>
              </a:endParaRPr>
            </a:p>
          </p:txBody>
        </p:sp>
        <p:sp>
          <p:nvSpPr>
            <p:cNvPr id="1115" name="正方形/長方形 14"/>
            <p:cNvSpPr/>
            <p:nvPr/>
          </p:nvSpPr>
          <p:spPr>
            <a:xfrm>
              <a:off x="556035" y="10044775"/>
              <a:ext cx="6576312" cy="21049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9569" tIns="49785" rIns="99569" bIns="49785" anchor="ctr"/>
            <a:lstStyle/>
            <a:p>
              <a:pPr algn="ctr">
                <a:defRPr/>
              </a:pPr>
              <a:endParaRPr lang="ja-JP" altLang="en-US" sz="2400"/>
            </a:p>
          </p:txBody>
        </p:sp>
      </p:grpSp>
      <p:sp>
        <p:nvSpPr>
          <p:cNvPr id="1116" name="テキスト ボックス 15"/>
          <p:cNvSpPr txBox="1">
            <a:spLocks noChangeArrowheads="1"/>
          </p:cNvSpPr>
          <p:nvPr/>
        </p:nvSpPr>
        <p:spPr>
          <a:xfrm>
            <a:off x="468263" y="825580"/>
            <a:ext cx="6368869" cy="645438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t">
            <a:spAutoFit/>
          </a:bodyPr>
          <a:lstStyle/>
          <a:p>
            <a:pPr>
              <a:defRPr/>
            </a:pP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説明会の際、参加者に配布する“リーフレット”に掲載する原稿のご記入をお願い致します。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/>
            </a:pPr>
            <a:r>
              <a:rPr lang="ja-JP" altLang="en-US" sz="900">
                <a:latin typeface="Meiryo UI"/>
                <a:ea typeface="Meiryo UI"/>
              </a:rPr>
              <a:t>以下のフォーマットに必要事項をご記入のうえ、パワーポイントデータをメール添付にてご返信ください。</a:t>
            </a:r>
            <a:endParaRPr lang="en-US" altLang="ja-JP" sz="900" b="1" u="sng">
              <a:latin typeface="Meiryo UI"/>
              <a:ea typeface="Meiryo UI"/>
            </a:endParaRPr>
          </a:p>
          <a:p>
            <a:pPr>
              <a:defRPr/>
            </a:pPr>
            <a:r>
              <a:rPr lang="ja-JP" altLang="en-US" sz="900">
                <a:latin typeface="Meiryo UI"/>
                <a:ea typeface="Meiryo UI"/>
              </a:rPr>
              <a:t>募集職種が2つ以上の場合は、項目を増やして記載してください。</a:t>
            </a:r>
            <a:r>
              <a:rPr lang="ja-JP" altLang="en-US" sz="900" b="1" u="sng">
                <a:latin typeface="Meiryo UI"/>
                <a:ea typeface="Meiryo UI"/>
              </a:rPr>
              <a:t>締切：2025年9月18日（木）19時</a:t>
            </a:r>
          </a:p>
          <a:p>
            <a:pPr>
              <a:defRPr/>
            </a:pP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頂いた原稿は、原則としてそのまま掲載いたしますが、一部文意を変えずに表現などを変更させて頂く場合があります。予めご了承ください。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17" name="正方形/長方形 17"/>
          <p:cNvSpPr/>
          <p:nvPr/>
        </p:nvSpPr>
        <p:spPr>
          <a:xfrm>
            <a:off x="539837" y="5626391"/>
            <a:ext cx="809625" cy="28733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記入例</a:t>
            </a:r>
          </a:p>
        </p:txBody>
      </p:sp>
      <p:sp>
        <p:nvSpPr>
          <p:cNvPr id="1118" name="吹き出し: 角を丸めた四角形 1"/>
          <p:cNvSpPr/>
          <p:nvPr/>
        </p:nvSpPr>
        <p:spPr>
          <a:xfrm>
            <a:off x="1581949" y="5718278"/>
            <a:ext cx="1009937" cy="195450"/>
          </a:xfrm>
          <a:prstGeom prst="wedgeRoundRectCallout">
            <a:avLst>
              <a:gd name="adj1" fmla="val -97731"/>
              <a:gd name="adj2" fmla="val 151209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9" name="テキスト ボックス 3"/>
          <p:cNvSpPr txBox="1"/>
          <p:nvPr/>
        </p:nvSpPr>
        <p:spPr>
          <a:xfrm>
            <a:off x="1581949" y="5721941"/>
            <a:ext cx="1048379" cy="183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" dirty="0">
                <a:latin typeface="Meiryo UI" panose="020B0604030504040204" pitchFamily="50" charset="-128"/>
                <a:ea typeface="Meiryo UI" panose="020B0604030504040204" pitchFamily="50" charset="-128"/>
              </a:rPr>
              <a:t>ここにブース番号が入ります</a:t>
            </a:r>
          </a:p>
        </p:txBody>
      </p:sp>
      <p:sp>
        <p:nvSpPr>
          <p:cNvPr id="1120" name="吹き出し: 角を丸めた四角形 19"/>
          <p:cNvSpPr/>
          <p:nvPr/>
        </p:nvSpPr>
        <p:spPr>
          <a:xfrm>
            <a:off x="6456415" y="7570607"/>
            <a:ext cx="612973" cy="287337"/>
          </a:xfrm>
          <a:prstGeom prst="wedgeRoundRectCallout">
            <a:avLst>
              <a:gd name="adj1" fmla="val -11461"/>
              <a:gd name="adj2" fmla="val 82671"/>
              <a:gd name="adj3" fmla="val 16667"/>
            </a:avLst>
          </a:prstGeom>
          <a:solidFill>
            <a:srgbClr val="FFFFFF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1" name="テキスト ボックス 20"/>
          <p:cNvSpPr txBox="1"/>
          <p:nvPr/>
        </p:nvSpPr>
        <p:spPr>
          <a:xfrm>
            <a:off x="6435948" y="7585681"/>
            <a:ext cx="7072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" dirty="0">
                <a:latin typeface="Meiryo UI" panose="020B0604030504040204" pitchFamily="50" charset="-128"/>
                <a:ea typeface="Meiryo UI" panose="020B0604030504040204" pitchFamily="50" charset="-128"/>
              </a:rPr>
              <a:t>または「有」</a:t>
            </a:r>
            <a:endParaRPr kumimoji="1" lang="en-US" altLang="ja-JP" sz="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00" dirty="0">
                <a:latin typeface="Meiryo UI" panose="020B0604030504040204" pitchFamily="50" charset="-128"/>
                <a:ea typeface="Meiryo UI" panose="020B0604030504040204" pitchFamily="50" charset="-128"/>
              </a:rPr>
              <a:t>「希望による」など</a:t>
            </a:r>
          </a:p>
        </p:txBody>
      </p:sp>
      <p:sp>
        <p:nvSpPr>
          <p:cNvPr id="1122" name="テキスト ボックス 21"/>
          <p:cNvSpPr txBox="1"/>
          <p:nvPr/>
        </p:nvSpPr>
        <p:spPr>
          <a:xfrm>
            <a:off x="3606024" y="5692915"/>
            <a:ext cx="1326607" cy="183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" dirty="0">
                <a:latin typeface="Meiryo UI" panose="020B0604030504040204" pitchFamily="50" charset="-128"/>
                <a:ea typeface="Meiryo UI" panose="020B0604030504040204" pitchFamily="50" charset="-128"/>
              </a:rPr>
              <a:t>貴社ホームページの</a:t>
            </a:r>
            <a:r>
              <a:rPr kumimoji="1" lang="en-US" altLang="ja-JP" sz="600" dirty="0">
                <a:latin typeface="Meiryo UI" panose="020B0604030504040204" pitchFamily="50" charset="-128"/>
                <a:ea typeface="Meiryo UI" panose="020B0604030504040204" pitchFamily="50" charset="-128"/>
              </a:rPr>
              <a:t>QR</a:t>
            </a:r>
            <a:r>
              <a:rPr kumimoji="1" lang="ja-JP" altLang="en-US" sz="600" dirty="0">
                <a:latin typeface="Meiryo UI" panose="020B0604030504040204" pitchFamily="50" charset="-128"/>
                <a:ea typeface="Meiryo UI" panose="020B0604030504040204" pitchFamily="50" charset="-128"/>
              </a:rPr>
              <a:t>コード</a:t>
            </a:r>
          </a:p>
        </p:txBody>
      </p:sp>
      <p:sp>
        <p:nvSpPr>
          <p:cNvPr id="1123" name="テキスト ボックス 26"/>
          <p:cNvSpPr txBox="1"/>
          <p:nvPr/>
        </p:nvSpPr>
        <p:spPr>
          <a:xfrm>
            <a:off x="550647" y="10233952"/>
            <a:ext cx="6582700" cy="306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データはパワーポイントのまま送信をお願いいたします。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24" name="テキスト ボックス 27"/>
          <p:cNvSpPr txBox="1"/>
          <p:nvPr/>
        </p:nvSpPr>
        <p:spPr>
          <a:xfrm>
            <a:off x="5469344" y="6931448"/>
            <a:ext cx="939681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600" dirty="0">
                <a:latin typeface="Meiryo UI" panose="020B0604030504040204" pitchFamily="50" charset="-128"/>
                <a:ea typeface="Meiryo UI" panose="020B0604030504040204" pitchFamily="50" charset="-128"/>
              </a:rPr>
              <a:t>通勤手当以外の諸手当</a:t>
            </a:r>
            <a:endParaRPr kumimoji="1" lang="ja-JP" altLang="en-US" sz="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25" name="吹き出し: 角を丸めた四角形 28"/>
          <p:cNvSpPr/>
          <p:nvPr/>
        </p:nvSpPr>
        <p:spPr>
          <a:xfrm>
            <a:off x="5496584" y="6947473"/>
            <a:ext cx="912441" cy="152617"/>
          </a:xfrm>
          <a:prstGeom prst="wedgeRoundRectCallout">
            <a:avLst>
              <a:gd name="adj1" fmla="val -71192"/>
              <a:gd name="adj2" fmla="val -26322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1126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5892638"/>
              </p:ext>
            </p:extLst>
          </p:nvPr>
        </p:nvGraphicFramePr>
        <p:xfrm>
          <a:off x="540271" y="9342783"/>
          <a:ext cx="6575683" cy="616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8113">
                  <a:extLst>
                    <a:ext uri="{9D8B030D-6E8A-4147-A177-3AD203B41FA5}"/>
                  </a:extLst>
                </a:gridCol>
                <a:gridCol w="1224136">
                  <a:extLst>
                    <a:ext uri="{9D8B030D-6E8A-4147-A177-3AD203B41FA5}"/>
                  </a:extLst>
                </a:gridCol>
                <a:gridCol w="864096">
                  <a:extLst>
                    <a:ext uri="{9D8B030D-6E8A-4147-A177-3AD203B41FA5}"/>
                  </a:extLst>
                </a:gridCol>
                <a:gridCol w="1632908">
                  <a:extLst>
                    <a:ext uri="{9D8B030D-6E8A-4147-A177-3AD203B41FA5}"/>
                  </a:extLst>
                </a:gridCol>
                <a:gridCol w="656492">
                  <a:extLst>
                    <a:ext uri="{9D8B030D-6E8A-4147-A177-3AD203B41FA5}"/>
                  </a:extLst>
                </a:gridCol>
                <a:gridCol w="1189938">
                  <a:extLst>
                    <a:ext uri="{9D8B030D-6E8A-4147-A177-3AD203B41FA5}"/>
                  </a:extLst>
                </a:gridCol>
              </a:tblGrid>
              <a:tr h="21877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持込機材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PC,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モニター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電源使用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□しない　■する（２口）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当日来場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　人（上限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名）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貴社の採用関係の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SNS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で運用しているものがあれば、アカウント名を含め教えて下さい。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Instagram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＠</a:t>
                      </a:r>
                      <a:r>
                        <a:rPr kumimoji="1" lang="en-US" altLang="ja-JP" sz="90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hokkaidoXXXX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1127" name="吹き出し: 角を丸めた四角形 16"/>
          <p:cNvSpPr/>
          <p:nvPr/>
        </p:nvSpPr>
        <p:spPr>
          <a:xfrm>
            <a:off x="6456414" y="6821342"/>
            <a:ext cx="612973" cy="287337"/>
          </a:xfrm>
          <a:prstGeom prst="wedgeRoundRectCallout">
            <a:avLst>
              <a:gd name="adj1" fmla="val -51126"/>
              <a:gd name="adj2" fmla="val -93245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8" name="テキスト ボックス 18"/>
          <p:cNvSpPr txBox="1"/>
          <p:nvPr/>
        </p:nvSpPr>
        <p:spPr>
          <a:xfrm>
            <a:off x="6402799" y="6811907"/>
            <a:ext cx="7344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" dirty="0">
                <a:latin typeface="Meiryo UI" panose="020B0604030504040204" pitchFamily="50" charset="-128"/>
                <a:ea typeface="Meiryo UI" panose="020B0604030504040204" pitchFamily="50" charset="-128"/>
              </a:rPr>
              <a:t>求める方の属性を</a:t>
            </a:r>
            <a:endParaRPr kumimoji="1" lang="en-US" altLang="ja-JP" sz="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600" dirty="0">
                <a:latin typeface="Meiryo UI" panose="020B0604030504040204" pitchFamily="50" charset="-128"/>
                <a:ea typeface="Meiryo UI" panose="020B0604030504040204" pitchFamily="50" charset="-128"/>
              </a:rPr>
              <a:t>ご</a:t>
            </a:r>
            <a:r>
              <a:rPr kumimoji="1" lang="ja-JP" altLang="en-US" sz="600" dirty="0">
                <a:latin typeface="Meiryo UI" panose="020B0604030504040204" pitchFamily="50" charset="-128"/>
                <a:ea typeface="Meiryo UI" panose="020B0604030504040204" pitchFamily="50" charset="-128"/>
              </a:rPr>
              <a:t>記載ください</a:t>
            </a:r>
          </a:p>
        </p:txBody>
      </p:sp>
      <p:pic>
        <p:nvPicPr>
          <p:cNvPr id="1129" name="図 2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4567" y="5978748"/>
            <a:ext cx="457872" cy="457872"/>
          </a:xfrm>
          <a:prstGeom prst="rect">
            <a:avLst/>
          </a:prstGeom>
        </p:spPr>
      </p:pic>
      <p:graphicFrame>
        <p:nvGraphicFramePr>
          <p:cNvPr id="1130" name="四角形 29"/>
          <p:cNvGraphicFramePr>
            <a:graphicFrameLocks noGrp="1"/>
          </p:cNvGraphicFramePr>
          <p:nvPr/>
        </p:nvGraphicFramePr>
        <p:xfrm>
          <a:off x="550078" y="4822458"/>
          <a:ext cx="6575683" cy="616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8113">
                  <a:extLst>
                    <a:ext uri="{9D8B030D-6E8A-4147-A177-3AD203B41FA5}"/>
                  </a:extLst>
                </a:gridCol>
                <a:gridCol w="1224136">
                  <a:extLst>
                    <a:ext uri="{9D8B030D-6E8A-4147-A177-3AD203B41FA5}"/>
                  </a:extLst>
                </a:gridCol>
                <a:gridCol w="864096">
                  <a:extLst>
                    <a:ext uri="{9D8B030D-6E8A-4147-A177-3AD203B41FA5}"/>
                  </a:extLst>
                </a:gridCol>
                <a:gridCol w="1632908">
                  <a:extLst>
                    <a:ext uri="{9D8B030D-6E8A-4147-A177-3AD203B41FA5}"/>
                  </a:extLst>
                </a:gridCol>
                <a:gridCol w="656492">
                  <a:extLst>
                    <a:ext uri="{9D8B030D-6E8A-4147-A177-3AD203B41FA5}"/>
                  </a:extLst>
                </a:gridCol>
                <a:gridCol w="1189938">
                  <a:extLst>
                    <a:ext uri="{9D8B030D-6E8A-4147-A177-3AD203B41FA5}"/>
                  </a:extLst>
                </a:gridCol>
              </a:tblGrid>
              <a:tr h="21877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持込機材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電源使用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□しない　□する（　　口）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当日来場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人（上限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名）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貴社の採用関係の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SNS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で運用しているものがあれば、アカウント名を含め教えて下さい。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1131" name="吹き出し: 角を丸めた四角形 22"/>
          <p:cNvSpPr/>
          <p:nvPr/>
        </p:nvSpPr>
        <p:spPr>
          <a:xfrm>
            <a:off x="3564607" y="5692915"/>
            <a:ext cx="1152024" cy="212799"/>
          </a:xfrm>
          <a:prstGeom prst="wedgeRoundRectCallout">
            <a:avLst>
              <a:gd name="adj1" fmla="val -51646"/>
              <a:gd name="adj2" fmla="val 118658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70347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E5FC2DC2133BD41B0B282F9F7FE8968" ma:contentTypeVersion="23" ma:contentTypeDescription="新しいドキュメントを作成します。" ma:contentTypeScope="" ma:versionID="93ecd2caa365b8612510db0449c187fa">
  <xsd:schema xmlns:xsd="http://www.w3.org/2001/XMLSchema" xmlns:xs="http://www.w3.org/2001/XMLSchema" xmlns:p="http://schemas.microsoft.com/office/2006/metadata/properties" xmlns:ns2="7c505cc7-65f7-4251-a48d-ceafe53484bf" xmlns:ns3="5e9f2c62-2c0d-4449-a541-31277517fa0b" targetNamespace="http://schemas.microsoft.com/office/2006/metadata/properties" ma:root="true" ma:fieldsID="63c9c04eade4d1426fd1e8d743c1400d" ns2:_="" ns3:_="">
    <xsd:import namespace="7c505cc7-65f7-4251-a48d-ceafe53484bf"/>
    <xsd:import namespace="5e9f2c62-2c0d-4449-a541-31277517fa0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3:search_language" minOccurs="0"/>
                <xsd:element ref="ns2:_x8996__x8074__x5f8c__x524a__x9664__x3059__x308b__x305f__x3081__x306e__x30c1__x30a7__x30c3__x30af_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  <xsd:element ref="ns2:_x30d7__x30ec__x30d3__x30e5__x30fc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505cc7-65f7-4251-a48d-ceafe53484b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画像タグ" ma:readOnly="false" ma:fieldId="{5cf76f15-5ced-4ddc-b409-7134ff3c332f}" ma:taxonomyMulti="true" ma:sspId="2c8192f7-461b-46cc-9b8d-4b25a74ae44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_x8996__x8074__x5f8c__x524a__x9664__x3059__x308b__x305f__x3081__x306e__x30c1__x30a7__x30c3__x30af_" ma:index="24" nillable="true" ma:displayName="視聴後削除するためのチェック" ma:format="Dropdown" ma:internalName="_x8996__x8074__x5f8c__x524a__x9664__x3059__x308b__x305f__x3081__x306e__x30c1__x30a7__x30c3__x30af_">
      <xsd:simpleType>
        <xsd:restriction base="dms:Choice">
          <xsd:enumeration value="臼田統括"/>
          <xsd:enumeration value="今井"/>
          <xsd:enumeration value="選択肢 3"/>
        </xsd:restriction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  <xsd:element name="_x30d7__x30ec__x30d3__x30e5__x30fc_" ma:index="28" nillable="true" ma:displayName="プレビュー" ma:format="Thumbnail" ma:internalName="_x30d7__x30ec__x30d3__x30e5__x30fc_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9f2c62-2c0d-4449-a541-31277517fa0b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6648a203-0211-46be-9921-9f6d27fb6bdd}" ma:internalName="TaxCatchAll" ma:showField="CatchAllData" ma:web="5e9f2c62-2c0d-4449-a541-31277517fa0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search_language" ma:index="23" nillable="true" ma:displayName="search_language" ma:default="ja" ma:internalName="search_language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8996__x8074__x5f8c__x524a__x9664__x3059__x308b__x305f__x3081__x306e__x30c1__x30a7__x30c3__x30af_ xmlns="7c505cc7-65f7-4251-a48d-ceafe53484bf" xsi:nil="true"/>
    <_x30d7__x30ec__x30d3__x30e5__x30fc_ xmlns="7c505cc7-65f7-4251-a48d-ceafe53484bf" xsi:nil="true"/>
    <lcf76f155ced4ddcb4097134ff3c332f xmlns="7c505cc7-65f7-4251-a48d-ceafe53484bf">
      <Terms xmlns="http://schemas.microsoft.com/office/infopath/2007/PartnerControls"/>
    </lcf76f155ced4ddcb4097134ff3c332f>
    <TaxCatchAll xmlns="5e9f2c62-2c0d-4449-a541-31277517fa0b" xsi:nil="true"/>
    <search_language xmlns="5e9f2c62-2c0d-4449-a541-31277517fa0b">ja</search_language>
  </documentManagement>
</p:properties>
</file>

<file path=customXml/itemProps1.xml><?xml version="1.0" encoding="utf-8"?>
<ds:datastoreItem xmlns:ds="http://schemas.openxmlformats.org/officeDocument/2006/customXml" ds:itemID="{CA216D8F-6593-4793-9C09-9BCF4D1E0B77}"/>
</file>

<file path=customXml/itemProps2.xml><?xml version="1.0" encoding="utf-8"?>
<ds:datastoreItem xmlns:ds="http://schemas.openxmlformats.org/officeDocument/2006/customXml" ds:itemID="{9C04EE65-B583-4F38-85FA-51DA21CD8896}"/>
</file>

<file path=customXml/itemProps3.xml><?xml version="1.0" encoding="utf-8"?>
<ds:datastoreItem xmlns:ds="http://schemas.openxmlformats.org/officeDocument/2006/customXml" ds:itemID="{2874CE56-FE82-431A-965C-F8681EE0D620}"/>
</file>

<file path=docProps/app.xml><?xml version="1.0" encoding="utf-8"?>
<Properties xmlns:vt="http://schemas.openxmlformats.org/officeDocument/2006/docPropsVTypes" xmlns="http://schemas.openxmlformats.org/officeDocument/2006/extended-properties">
  <TotalTime>3340</TotalTime>
  <Words>689</Words>
  <Application>JUST Focus</Application>
  <Paragraphs>114</Paragraph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​​テーマ</vt:lpstr>
      <vt:lpstr>PowerPoint Presentation</vt:lpstr>
    </vt:vector>
  </TitlesOfParts>
  <LinksUpToDate>false</LinksUpToDate>
  <SharedDoc>false</SharedDoc>
  <HyperlinksChanged>false</HyperlinksChanged>
  <AppVersion>5.0.4</AppVersion>
  <PresentationFormat>ユーザー設定</PresentationFormat>
  <Slides>1</Slides>
  <Notes>1</Notes>
  <HiddenSlides>0</HiddenSlides>
  <MMClips>0</MMClip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FJ-USER</dc:creator>
  <cp:lastModifiedBy>JC-AD011</cp:lastModifiedBy>
  <cp:revision>246</cp:revision>
  <cp:lastPrinted>2024-06-11T02:42:01Z</cp:lastPrinted>
  <dcterms:created xsi:type="dcterms:W3CDTF">2019-05-15T08:54:09Z</dcterms:created>
  <dcterms:modified xsi:type="dcterms:W3CDTF">2025-08-28T04:50:07Z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0x010100AE5FC2DC2133BD41B0B282F9F7FE8968</vt:lpwstr>
  </property>
  <property fmtid="{D5CDD505-2E9C-101B-9397-08002B2CF9AE}" pid="3" name="MediaServiceImageTags">
    <vt:lpwstr/>
  </property>
</Properties>
</file>